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theme/themeOverride4.xml" ContentType="application/vnd.openxmlformats-officedocument.themeOverr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72"/>
  </p:notesMasterIdLst>
  <p:sldIdLst>
    <p:sldId id="256" r:id="rId2"/>
    <p:sldId id="257" r:id="rId3"/>
    <p:sldId id="270" r:id="rId4"/>
    <p:sldId id="308" r:id="rId5"/>
    <p:sldId id="307" r:id="rId6"/>
    <p:sldId id="303" r:id="rId7"/>
    <p:sldId id="330" r:id="rId8"/>
    <p:sldId id="319" r:id="rId9"/>
    <p:sldId id="320" r:id="rId10"/>
    <p:sldId id="321" r:id="rId11"/>
    <p:sldId id="322" r:id="rId12"/>
    <p:sldId id="323" r:id="rId13"/>
    <p:sldId id="349" r:id="rId14"/>
    <p:sldId id="324" r:id="rId15"/>
    <p:sldId id="325" r:id="rId16"/>
    <p:sldId id="346" r:id="rId17"/>
    <p:sldId id="345" r:id="rId18"/>
    <p:sldId id="304" r:id="rId19"/>
    <p:sldId id="275" r:id="rId20"/>
    <p:sldId id="302" r:id="rId21"/>
    <p:sldId id="312" r:id="rId22"/>
    <p:sldId id="313" r:id="rId23"/>
    <p:sldId id="314" r:id="rId24"/>
    <p:sldId id="315" r:id="rId25"/>
    <p:sldId id="316" r:id="rId26"/>
    <p:sldId id="317" r:id="rId27"/>
    <p:sldId id="318" r:id="rId28"/>
    <p:sldId id="289" r:id="rId29"/>
    <p:sldId id="265" r:id="rId30"/>
    <p:sldId id="267" r:id="rId31"/>
    <p:sldId id="333" r:id="rId32"/>
    <p:sldId id="277" r:id="rId33"/>
    <p:sldId id="278" r:id="rId34"/>
    <p:sldId id="306" r:id="rId35"/>
    <p:sldId id="280" r:id="rId36"/>
    <p:sldId id="281" r:id="rId37"/>
    <p:sldId id="282" r:id="rId38"/>
    <p:sldId id="283" r:id="rId39"/>
    <p:sldId id="284" r:id="rId40"/>
    <p:sldId id="285" r:id="rId41"/>
    <p:sldId id="286" r:id="rId42"/>
    <p:sldId id="287" r:id="rId43"/>
    <p:sldId id="288" r:id="rId44"/>
    <p:sldId id="290" r:id="rId45"/>
    <p:sldId id="291" r:id="rId46"/>
    <p:sldId id="310" r:id="rId47"/>
    <p:sldId id="292" r:id="rId48"/>
    <p:sldId id="293" r:id="rId49"/>
    <p:sldId id="294" r:id="rId50"/>
    <p:sldId id="295" r:id="rId51"/>
    <p:sldId id="296" r:id="rId52"/>
    <p:sldId id="350" r:id="rId53"/>
    <p:sldId id="297" r:id="rId54"/>
    <p:sldId id="311" r:id="rId55"/>
    <p:sldId id="299" r:id="rId56"/>
    <p:sldId id="300" r:id="rId57"/>
    <p:sldId id="343" r:id="rId58"/>
    <p:sldId id="340" r:id="rId59"/>
    <p:sldId id="341" r:id="rId60"/>
    <p:sldId id="342" r:id="rId61"/>
    <p:sldId id="344" r:id="rId62"/>
    <p:sldId id="332" r:id="rId63"/>
    <p:sldId id="347" r:id="rId64"/>
    <p:sldId id="348" r:id="rId65"/>
    <p:sldId id="335" r:id="rId66"/>
    <p:sldId id="336" r:id="rId67"/>
    <p:sldId id="339" r:id="rId68"/>
    <p:sldId id="338" r:id="rId69"/>
    <p:sldId id="327" r:id="rId70"/>
    <p:sldId id="331" r:id="rId71"/>
  </p:sldIdLst>
  <p:sldSz cx="9144000" cy="6858000" type="screen4x3"/>
  <p:notesSz cx="6858000" cy="9144000"/>
  <p:defaultTextStyle>
    <a:defPPr>
      <a:defRPr lang="es-MX"/>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03399"/>
    <a:srgbClr val="FF6699"/>
    <a:srgbClr val="0033CC"/>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57" autoAdjust="0"/>
    <p:restoredTop sz="69896" autoAdjust="0"/>
  </p:normalViewPr>
  <p:slideViewPr>
    <p:cSldViewPr>
      <p:cViewPr varScale="1">
        <p:scale>
          <a:sx n="95" d="100"/>
          <a:sy n="95" d="100"/>
        </p:scale>
        <p:origin x="-373" y="-73"/>
      </p:cViewPr>
      <p:guideLst>
        <p:guide orient="horz" pos="2132"/>
        <p:guide pos="2880"/>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66" d="100"/>
        <a:sy n="66" d="100"/>
      </p:scale>
      <p:origin x="0" y="5826"/>
    </p:cViewPr>
  </p:sorterViewPr>
  <p:notesViewPr>
    <p:cSldViewPr>
      <p:cViewPr varScale="1">
        <p:scale>
          <a:sx n="57" d="100"/>
          <a:sy n="57" d="100"/>
        </p:scale>
        <p:origin x="-2604" y="-102"/>
      </p:cViewPr>
      <p:guideLst>
        <p:guide orient="horz" pos="2880"/>
        <p:guide pos="2160"/>
      </p:guideLst>
    </p:cSldViewPr>
  </p:notesViewPr>
  <p:gridSpacing cx="46085125" cy="4608512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oleObject" Target="Libro1" TargetMode="External"/><Relationship Id="rId1" Type="http://schemas.openxmlformats.org/officeDocument/2006/relationships/themeOverride" Target="../theme/themeOverride3.xml"/></Relationships>
</file>

<file path=ppt/charts/_rels/chart2.xml.rels><?xml version="1.0" encoding="UTF-8" standalone="yes"?>
<Relationships xmlns="http://schemas.openxmlformats.org/package/2006/relationships"><Relationship Id="rId2" Type="http://schemas.openxmlformats.org/officeDocument/2006/relationships/oleObject" Target="Libro1"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lrMapOvr bg1="lt1" tx1="dk1" bg2="lt2" tx2="dk2" accent1="accent1" accent2="accent2" accent3="accent3" accent4="accent4" accent5="accent5" accent6="accent6" hlink="hlink" folHlink="folHlink"/>
  <c:chart>
    <c:title>
      <c:tx>
        <c:rich>
          <a:bodyPr/>
          <a:lstStyle/>
          <a:p>
            <a:pPr>
              <a:defRPr/>
            </a:pPr>
            <a:r>
              <a:rPr lang="es-MX" dirty="0" smtClean="0"/>
              <a:t>Recurrencia</a:t>
            </a:r>
            <a:endParaRPr lang="es-MX" dirty="0"/>
          </a:p>
        </c:rich>
      </c:tx>
      <c:layout/>
    </c:title>
    <c:plotArea>
      <c:layout/>
      <c:lineChart>
        <c:grouping val="standard"/>
        <c:ser>
          <c:idx val="0"/>
          <c:order val="0"/>
          <c:tx>
            <c:strRef>
              <c:f>Hoja1!$B$4</c:f>
              <c:strCache>
                <c:ptCount val="1"/>
                <c:pt idx="0">
                  <c:v>TDM</c:v>
                </c:pt>
              </c:strCache>
            </c:strRef>
          </c:tx>
          <c:dLbls>
            <c:dLbl>
              <c:idx val="1"/>
              <c:layout>
                <c:manualLayout>
                  <c:x val="-3.8961048921425989E-2"/>
                  <c:y val="-4.8929673034202412E-2"/>
                </c:manualLayout>
              </c:layout>
              <c:showVal val="1"/>
            </c:dLbl>
            <c:dLbl>
              <c:idx val="2"/>
              <c:layout>
                <c:manualLayout>
                  <c:x val="-5.5194819305353117E-2"/>
                  <c:y val="-3.4250771123941655E-2"/>
                </c:manualLayout>
              </c:layout>
              <c:showVal val="1"/>
            </c:dLbl>
            <c:dLbl>
              <c:idx val="3"/>
              <c:layout>
                <c:manualLayout>
                  <c:x val="-4.5454557074996724E-2"/>
                  <c:y val="4.8929673034202412E-2"/>
                </c:manualLayout>
              </c:layout>
              <c:showVal val="1"/>
            </c:dLbl>
            <c:showVal val="1"/>
          </c:dLbls>
          <c:cat>
            <c:numRef>
              <c:f>Hoja1!$C$3:$G$3</c:f>
              <c:numCache>
                <c:formatCode>General</c:formatCode>
                <c:ptCount val="5"/>
                <c:pt idx="0">
                  <c:v>11</c:v>
                </c:pt>
                <c:pt idx="1">
                  <c:v>13</c:v>
                </c:pt>
                <c:pt idx="2">
                  <c:v>15</c:v>
                </c:pt>
                <c:pt idx="3">
                  <c:v>18</c:v>
                </c:pt>
                <c:pt idx="4">
                  <c:v>21</c:v>
                </c:pt>
              </c:numCache>
            </c:numRef>
          </c:cat>
          <c:val>
            <c:numRef>
              <c:f>Hoja1!$C$4:$G$4</c:f>
              <c:numCache>
                <c:formatCode>General</c:formatCode>
                <c:ptCount val="5"/>
                <c:pt idx="0">
                  <c:v>17</c:v>
                </c:pt>
                <c:pt idx="1">
                  <c:v>6</c:v>
                </c:pt>
                <c:pt idx="2">
                  <c:v>33</c:v>
                </c:pt>
                <c:pt idx="3">
                  <c:v>144</c:v>
                </c:pt>
                <c:pt idx="4">
                  <c:v>97</c:v>
                </c:pt>
              </c:numCache>
            </c:numRef>
          </c:val>
        </c:ser>
        <c:ser>
          <c:idx val="1"/>
          <c:order val="1"/>
          <c:tx>
            <c:strRef>
              <c:f>Hoja1!$B$5</c:f>
              <c:strCache>
                <c:ptCount val="1"/>
                <c:pt idx="0">
                  <c:v>Ansiedad</c:v>
                </c:pt>
              </c:strCache>
            </c:strRef>
          </c:tx>
          <c:dLbls>
            <c:dLbl>
              <c:idx val="0"/>
              <c:layout>
                <c:manualLayout>
                  <c:x val="-4.8701311151782438E-2"/>
                  <c:y val="-4.8929673034202127E-2"/>
                </c:manualLayout>
              </c:layout>
              <c:showVal val="1"/>
            </c:dLbl>
            <c:dLbl>
              <c:idx val="1"/>
              <c:layout>
                <c:manualLayout>
                  <c:x val="-4.8701311151782438E-2"/>
                  <c:y val="-5.3823025610638522E-2"/>
                </c:manualLayout>
              </c:layout>
              <c:showVal val="1"/>
            </c:dLbl>
            <c:dLbl>
              <c:idx val="2"/>
              <c:layout>
                <c:manualLayout>
                  <c:x val="-5.5194819305353117E-2"/>
                  <c:y val="-5.3822640337622851E-2"/>
                </c:manualLayout>
              </c:layout>
              <c:showVal val="1"/>
            </c:dLbl>
            <c:dLbl>
              <c:idx val="3"/>
              <c:layout>
                <c:manualLayout>
                  <c:x val="-4.5454557074996724E-2"/>
                  <c:y val="-5.3822640337622851E-2"/>
                </c:manualLayout>
              </c:layout>
              <c:showVal val="1"/>
            </c:dLbl>
            <c:dLbl>
              <c:idx val="4"/>
              <c:layout>
                <c:manualLayout>
                  <c:x val="-3.246754076785519E-3"/>
                  <c:y val="5.3822640337622921E-2"/>
                </c:manualLayout>
              </c:layout>
              <c:showVal val="1"/>
            </c:dLbl>
            <c:showVal val="1"/>
          </c:dLbls>
          <c:cat>
            <c:numRef>
              <c:f>Hoja1!$C$3:$G$3</c:f>
              <c:numCache>
                <c:formatCode>General</c:formatCode>
                <c:ptCount val="5"/>
                <c:pt idx="0">
                  <c:v>11</c:v>
                </c:pt>
                <c:pt idx="1">
                  <c:v>13</c:v>
                </c:pt>
                <c:pt idx="2">
                  <c:v>15</c:v>
                </c:pt>
                <c:pt idx="3">
                  <c:v>18</c:v>
                </c:pt>
                <c:pt idx="4">
                  <c:v>21</c:v>
                </c:pt>
              </c:numCache>
            </c:numRef>
          </c:cat>
          <c:val>
            <c:numRef>
              <c:f>Hoja1!$C$5:$G$5</c:f>
              <c:numCache>
                <c:formatCode>General</c:formatCode>
                <c:ptCount val="5"/>
                <c:pt idx="0">
                  <c:v>56</c:v>
                </c:pt>
                <c:pt idx="1">
                  <c:v>65</c:v>
                </c:pt>
                <c:pt idx="2">
                  <c:v>71</c:v>
                </c:pt>
                <c:pt idx="3">
                  <c:v>154</c:v>
                </c:pt>
                <c:pt idx="4">
                  <c:v>56</c:v>
                </c:pt>
              </c:numCache>
            </c:numRef>
          </c:val>
        </c:ser>
        <c:ser>
          <c:idx val="2"/>
          <c:order val="2"/>
          <c:tx>
            <c:strRef>
              <c:f>Hoja1!$B$6</c:f>
              <c:strCache>
                <c:ptCount val="1"/>
                <c:pt idx="0">
                  <c:v>Dep.Alch.</c:v>
                </c:pt>
              </c:strCache>
            </c:strRef>
          </c:tx>
          <c:dLbls>
            <c:dLbl>
              <c:idx val="1"/>
              <c:layout>
                <c:manualLayout>
                  <c:x val="-3.8961048921425989E-2"/>
                  <c:y val="1.4678901910260675E-2"/>
                </c:manualLayout>
              </c:layout>
              <c:showVal val="1"/>
            </c:dLbl>
            <c:dLbl>
              <c:idx val="3"/>
              <c:layout>
                <c:manualLayout>
                  <c:x val="-3.5714294844640261E-2"/>
                  <c:y val="5.3822640337622851E-2"/>
                </c:manualLayout>
              </c:layout>
              <c:showVal val="1"/>
            </c:dLbl>
            <c:showVal val="1"/>
          </c:dLbls>
          <c:cat>
            <c:numRef>
              <c:f>Hoja1!$C$3:$G$3</c:f>
              <c:numCache>
                <c:formatCode>General</c:formatCode>
                <c:ptCount val="5"/>
                <c:pt idx="0">
                  <c:v>11</c:v>
                </c:pt>
                <c:pt idx="1">
                  <c:v>13</c:v>
                </c:pt>
                <c:pt idx="2">
                  <c:v>15</c:v>
                </c:pt>
                <c:pt idx="3">
                  <c:v>18</c:v>
                </c:pt>
                <c:pt idx="4">
                  <c:v>21</c:v>
                </c:pt>
              </c:numCache>
            </c:numRef>
          </c:cat>
          <c:val>
            <c:numRef>
              <c:f>Hoja1!$C$6:$G$6</c:f>
              <c:numCache>
                <c:formatCode>General</c:formatCode>
                <c:ptCount val="5"/>
                <c:pt idx="0">
                  <c:v>0</c:v>
                </c:pt>
                <c:pt idx="1">
                  <c:v>0</c:v>
                </c:pt>
                <c:pt idx="2">
                  <c:v>0</c:v>
                </c:pt>
                <c:pt idx="3">
                  <c:v>101</c:v>
                </c:pt>
                <c:pt idx="4">
                  <c:v>118</c:v>
                </c:pt>
              </c:numCache>
            </c:numRef>
          </c:val>
        </c:ser>
        <c:ser>
          <c:idx val="3"/>
          <c:order val="3"/>
          <c:tx>
            <c:strRef>
              <c:f>Hoja1!$B$7</c:f>
              <c:strCache>
                <c:ptCount val="1"/>
                <c:pt idx="0">
                  <c:v>Dep. Drog.</c:v>
                </c:pt>
              </c:strCache>
            </c:strRef>
          </c:tx>
          <c:dLbls>
            <c:dLbl>
              <c:idx val="1"/>
              <c:layout>
                <c:manualLayout>
                  <c:x val="-3.8961048921425989E-2"/>
                  <c:y val="1.9571869213681144E-2"/>
                </c:manualLayout>
              </c:layout>
              <c:showVal val="1"/>
            </c:dLbl>
            <c:dLbl>
              <c:idx val="2"/>
              <c:layout>
                <c:manualLayout>
                  <c:x val="0"/>
                  <c:y val="0"/>
                </c:manualLayout>
              </c:layout>
              <c:showVal val="1"/>
            </c:dLbl>
            <c:dLbl>
              <c:idx val="3"/>
              <c:layout>
                <c:manualLayout>
                  <c:x val="-3.5714294844640261E-2"/>
                  <c:y val="3.9143738427362115E-2"/>
                </c:manualLayout>
              </c:layout>
              <c:showVal val="1"/>
            </c:dLbl>
            <c:dLbl>
              <c:idx val="4"/>
              <c:layout>
                <c:manualLayout>
                  <c:x val="3.246754076785519E-3"/>
                  <c:y val="-2.4464836517101202E-2"/>
                </c:manualLayout>
              </c:layout>
              <c:showVal val="1"/>
            </c:dLbl>
            <c:showVal val="1"/>
          </c:dLbls>
          <c:cat>
            <c:numRef>
              <c:f>Hoja1!$C$3:$G$3</c:f>
              <c:numCache>
                <c:formatCode>General</c:formatCode>
                <c:ptCount val="5"/>
                <c:pt idx="0">
                  <c:v>11</c:v>
                </c:pt>
                <c:pt idx="1">
                  <c:v>13</c:v>
                </c:pt>
                <c:pt idx="2">
                  <c:v>15</c:v>
                </c:pt>
                <c:pt idx="3">
                  <c:v>18</c:v>
                </c:pt>
                <c:pt idx="4">
                  <c:v>21</c:v>
                </c:pt>
              </c:numCache>
            </c:numRef>
          </c:cat>
          <c:val>
            <c:numRef>
              <c:f>Hoja1!$C$7:$G$7</c:f>
              <c:numCache>
                <c:formatCode>General</c:formatCode>
                <c:ptCount val="5"/>
                <c:pt idx="0">
                  <c:v>0</c:v>
                </c:pt>
                <c:pt idx="1">
                  <c:v>0</c:v>
                </c:pt>
                <c:pt idx="2">
                  <c:v>0</c:v>
                </c:pt>
                <c:pt idx="3">
                  <c:v>63</c:v>
                </c:pt>
                <c:pt idx="4">
                  <c:v>58</c:v>
                </c:pt>
              </c:numCache>
            </c:numRef>
          </c:val>
        </c:ser>
        <c:dLbls>
          <c:showVal val="1"/>
        </c:dLbls>
        <c:marker val="1"/>
        <c:axId val="190661760"/>
        <c:axId val="190663296"/>
      </c:lineChart>
      <c:catAx>
        <c:axId val="190661760"/>
        <c:scaling>
          <c:orientation val="minMax"/>
        </c:scaling>
        <c:axPos val="b"/>
        <c:numFmt formatCode="General" sourceLinked="1"/>
        <c:majorTickMark val="none"/>
        <c:tickLblPos val="nextTo"/>
        <c:crossAx val="190663296"/>
        <c:crosses val="autoZero"/>
        <c:auto val="1"/>
        <c:lblAlgn val="ctr"/>
        <c:lblOffset val="100"/>
      </c:catAx>
      <c:valAx>
        <c:axId val="190663296"/>
        <c:scaling>
          <c:orientation val="minMax"/>
        </c:scaling>
        <c:delete val="1"/>
        <c:axPos val="l"/>
        <c:numFmt formatCode="General" sourceLinked="1"/>
        <c:majorTickMark val="none"/>
        <c:tickLblPos val="none"/>
        <c:crossAx val="190661760"/>
        <c:crosses val="autoZero"/>
        <c:crossBetween val="between"/>
      </c:valAx>
    </c:plotArea>
    <c:legend>
      <c:legendPos val="t"/>
      <c:layout/>
    </c:legend>
    <c:plotVisOnly val="1"/>
  </c:chart>
  <c:spPr>
    <a:solidFill>
      <a:schemeClr val="tx2">
        <a:lumMod val="50000"/>
      </a:schemeClr>
    </a:solidFill>
  </c:spPr>
  <c:txPr>
    <a:bodyPr/>
    <a:lstStyle/>
    <a:p>
      <a:pPr>
        <a:defRPr sz="1000" b="1">
          <a:solidFill>
            <a:schemeClr val="bg1"/>
          </a:solidFill>
        </a:defRPr>
      </a:pPr>
      <a:endParaRPr lang="es-E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clrMapOvr bg1="lt1" tx1="dk1" bg2="lt2" tx2="dk2" accent1="accent1" accent2="accent2" accent3="accent3" accent4="accent4" accent5="accent5" accent6="accent6" hlink="hlink" folHlink="folHlink"/>
  <c:chart>
    <c:autoTitleDeleted val="1"/>
    <c:plotArea>
      <c:layout/>
      <c:lineChart>
        <c:grouping val="standard"/>
        <c:ser>
          <c:idx val="0"/>
          <c:order val="0"/>
          <c:tx>
            <c:strRef>
              <c:f>Hoja1!$B$4</c:f>
              <c:strCache>
                <c:ptCount val="1"/>
                <c:pt idx="0">
                  <c:v>TDM</c:v>
                </c:pt>
              </c:strCache>
            </c:strRef>
          </c:tx>
          <c:marker>
            <c:symbol val="none"/>
          </c:marker>
          <c:dLbls>
            <c:dLbl>
              <c:idx val="3"/>
              <c:layout>
                <c:manualLayout>
                  <c:x val="-2.7804963403965183E-2"/>
                  <c:y val="4.2192633206317644E-2"/>
                </c:manualLayout>
              </c:layout>
              <c:dLblPos val="r"/>
              <c:showVal val="1"/>
            </c:dLbl>
            <c:dLbl>
              <c:idx val="4"/>
              <c:layout>
                <c:manualLayout>
                  <c:x val="-2.6124661246612377E-2"/>
                  <c:y val="-2.8603805045314963E-2"/>
                </c:manualLayout>
              </c:layout>
              <c:dLblPos val="r"/>
              <c:showVal val="1"/>
            </c:dLbl>
            <c:dLbl>
              <c:idx val="5"/>
              <c:layout>
                <c:manualLayout>
                  <c:x val="-2.6124661246612377E-2"/>
                  <c:y val="-2.0737534128466791E-2"/>
                </c:manualLayout>
              </c:layout>
              <c:dLblPos val="r"/>
              <c:showVal val="1"/>
            </c:dLbl>
            <c:dLbl>
              <c:idx val="6"/>
              <c:layout>
                <c:manualLayout>
                  <c:x val="-1.094850948509486E-2"/>
                  <c:y val="-1.2871263211618867E-2"/>
                </c:manualLayout>
              </c:layout>
              <c:dLblPos val="r"/>
              <c:showVal val="1"/>
            </c:dLbl>
            <c:dLblPos val="t"/>
            <c:showVal val="1"/>
          </c:dLbls>
          <c:cat>
            <c:numRef>
              <c:f>Hoja1!$C$3:$I$3</c:f>
              <c:numCache>
                <c:formatCode>General</c:formatCode>
                <c:ptCount val="7"/>
                <c:pt idx="0">
                  <c:v>11</c:v>
                </c:pt>
                <c:pt idx="1">
                  <c:v>13</c:v>
                </c:pt>
                <c:pt idx="2">
                  <c:v>15</c:v>
                </c:pt>
                <c:pt idx="3">
                  <c:v>18</c:v>
                </c:pt>
                <c:pt idx="4">
                  <c:v>21</c:v>
                </c:pt>
                <c:pt idx="5">
                  <c:v>26</c:v>
                </c:pt>
                <c:pt idx="6">
                  <c:v>32</c:v>
                </c:pt>
              </c:numCache>
            </c:numRef>
          </c:cat>
          <c:val>
            <c:numRef>
              <c:f>Hoja1!$C$4:$I$4</c:f>
              <c:numCache>
                <c:formatCode>General</c:formatCode>
                <c:ptCount val="7"/>
                <c:pt idx="0">
                  <c:v>17</c:v>
                </c:pt>
                <c:pt idx="1">
                  <c:v>6</c:v>
                </c:pt>
                <c:pt idx="2">
                  <c:v>33</c:v>
                </c:pt>
                <c:pt idx="3">
                  <c:v>144</c:v>
                </c:pt>
                <c:pt idx="4">
                  <c:v>97</c:v>
                </c:pt>
                <c:pt idx="5">
                  <c:v>68</c:v>
                </c:pt>
                <c:pt idx="6">
                  <c:v>59</c:v>
                </c:pt>
              </c:numCache>
            </c:numRef>
          </c:val>
        </c:ser>
        <c:ser>
          <c:idx val="1"/>
          <c:order val="1"/>
          <c:tx>
            <c:strRef>
              <c:f>Hoja1!$B$5</c:f>
              <c:strCache>
                <c:ptCount val="1"/>
                <c:pt idx="0">
                  <c:v>Ansiedad</c:v>
                </c:pt>
              </c:strCache>
            </c:strRef>
          </c:tx>
          <c:marker>
            <c:symbol val="none"/>
          </c:marker>
          <c:dLbls>
            <c:dLbl>
              <c:idx val="3"/>
              <c:layout>
                <c:manualLayout>
                  <c:x val="-2.9972985084181551E-2"/>
                  <c:y val="-3.2536940503738655E-2"/>
                </c:manualLayout>
              </c:layout>
              <c:dLblPos val="r"/>
              <c:showVal val="1"/>
            </c:dLbl>
            <c:dLbl>
              <c:idx val="6"/>
              <c:layout>
                <c:manualLayout>
                  <c:x val="-1.094850948509486E-2"/>
                  <c:y val="2.8612786220770952E-3"/>
                </c:manualLayout>
              </c:layout>
              <c:dLblPos val="r"/>
              <c:showVal val="1"/>
            </c:dLbl>
            <c:dLblPos val="t"/>
            <c:showVal val="1"/>
          </c:dLbls>
          <c:cat>
            <c:numRef>
              <c:f>Hoja1!$C$3:$I$3</c:f>
              <c:numCache>
                <c:formatCode>General</c:formatCode>
                <c:ptCount val="7"/>
                <c:pt idx="0">
                  <c:v>11</c:v>
                </c:pt>
                <c:pt idx="1">
                  <c:v>13</c:v>
                </c:pt>
                <c:pt idx="2">
                  <c:v>15</c:v>
                </c:pt>
                <c:pt idx="3">
                  <c:v>18</c:v>
                </c:pt>
                <c:pt idx="4">
                  <c:v>21</c:v>
                </c:pt>
                <c:pt idx="5">
                  <c:v>26</c:v>
                </c:pt>
                <c:pt idx="6">
                  <c:v>32</c:v>
                </c:pt>
              </c:numCache>
            </c:numRef>
          </c:cat>
          <c:val>
            <c:numRef>
              <c:f>Hoja1!$C$5:$I$5</c:f>
              <c:numCache>
                <c:formatCode>General</c:formatCode>
                <c:ptCount val="7"/>
                <c:pt idx="0">
                  <c:v>56</c:v>
                </c:pt>
                <c:pt idx="1">
                  <c:v>65</c:v>
                </c:pt>
                <c:pt idx="2">
                  <c:v>71</c:v>
                </c:pt>
                <c:pt idx="3">
                  <c:v>154</c:v>
                </c:pt>
                <c:pt idx="4">
                  <c:v>56</c:v>
                </c:pt>
                <c:pt idx="5">
                  <c:v>80</c:v>
                </c:pt>
                <c:pt idx="6">
                  <c:v>52</c:v>
                </c:pt>
              </c:numCache>
            </c:numRef>
          </c:val>
        </c:ser>
        <c:ser>
          <c:idx val="2"/>
          <c:order val="2"/>
          <c:tx>
            <c:strRef>
              <c:f>Hoja1!$B$6</c:f>
              <c:strCache>
                <c:ptCount val="1"/>
                <c:pt idx="0">
                  <c:v>Dep.Alch.</c:v>
                </c:pt>
              </c:strCache>
            </c:strRef>
          </c:tx>
          <c:marker>
            <c:symbol val="none"/>
          </c:marker>
          <c:dLbls>
            <c:dLbl>
              <c:idx val="0"/>
              <c:layout>
                <c:manualLayout>
                  <c:x val="-2.2254093992351346E-2"/>
                  <c:y val="-1.0766348767484821E-3"/>
                </c:manualLayout>
              </c:layout>
              <c:dLblPos val="r"/>
              <c:showVal val="1"/>
            </c:dLbl>
            <c:dLbl>
              <c:idx val="1"/>
              <c:layout>
                <c:manualLayout>
                  <c:x val="-2.2254093992351346E-2"/>
                  <c:y val="-5.0273031618411962E-3"/>
                </c:manualLayout>
              </c:layout>
              <c:dLblPos val="r"/>
              <c:showVal val="1"/>
            </c:dLbl>
            <c:dLbl>
              <c:idx val="2"/>
              <c:layout>
                <c:manualLayout>
                  <c:x val="-2.2254093992351346E-2"/>
                  <c:y val="-5.0273031618411962E-3"/>
                </c:manualLayout>
              </c:layout>
              <c:spPr>
                <a:noFill/>
                <a:ln>
                  <a:noFill/>
                </a:ln>
              </c:spPr>
              <c:txPr>
                <a:bodyPr/>
                <a:lstStyle/>
                <a:p>
                  <a:pPr>
                    <a:defRPr/>
                  </a:pPr>
                  <a:endParaRPr lang="es-ES"/>
                </a:p>
              </c:txPr>
              <c:dLblPos val="r"/>
              <c:showVal val="1"/>
            </c:dLbl>
            <c:dLbl>
              <c:idx val="3"/>
              <c:layout>
                <c:manualLayout>
                  <c:x val="-2.1300898363314356E-2"/>
                  <c:y val="1.8593820455773003E-2"/>
                </c:manualLayout>
              </c:layout>
              <c:dLblPos val="r"/>
              <c:showVal val="1"/>
            </c:dLbl>
            <c:dLbl>
              <c:idx val="4"/>
              <c:layout>
                <c:manualLayout>
                  <c:x val="-2.9972985084181551E-2"/>
                  <c:y val="-2.4670669586890816E-2"/>
                </c:manualLayout>
              </c:layout>
              <c:dLblPos val="r"/>
              <c:showVal val="1"/>
            </c:dLbl>
            <c:dLbl>
              <c:idx val="5"/>
              <c:layout>
                <c:manualLayout>
                  <c:x val="-2.6124661246612377E-2"/>
                  <c:y val="1.0727549538925041E-2"/>
                </c:manualLayout>
              </c:layout>
              <c:dLblPos val="r"/>
              <c:showVal val="1"/>
            </c:dLbl>
            <c:dLbl>
              <c:idx val="6"/>
              <c:layout>
                <c:manualLayout>
                  <c:x val="-1.094850948509486E-2"/>
                  <c:y val="-5.0049922947708533E-3"/>
                </c:manualLayout>
              </c:layout>
              <c:dLblPos val="r"/>
              <c:showVal val="1"/>
            </c:dLbl>
            <c:dLblPos val="t"/>
            <c:showVal val="1"/>
          </c:dLbls>
          <c:cat>
            <c:numRef>
              <c:f>Hoja1!$C$3:$I$3</c:f>
              <c:numCache>
                <c:formatCode>General</c:formatCode>
                <c:ptCount val="7"/>
                <c:pt idx="0">
                  <c:v>11</c:v>
                </c:pt>
                <c:pt idx="1">
                  <c:v>13</c:v>
                </c:pt>
                <c:pt idx="2">
                  <c:v>15</c:v>
                </c:pt>
                <c:pt idx="3">
                  <c:v>18</c:v>
                </c:pt>
                <c:pt idx="4">
                  <c:v>21</c:v>
                </c:pt>
                <c:pt idx="5">
                  <c:v>26</c:v>
                </c:pt>
                <c:pt idx="6">
                  <c:v>32</c:v>
                </c:pt>
              </c:numCache>
            </c:numRef>
          </c:cat>
          <c:val>
            <c:numRef>
              <c:f>Hoja1!$C$6:$I$6</c:f>
              <c:numCache>
                <c:formatCode>General</c:formatCode>
                <c:ptCount val="7"/>
                <c:pt idx="0">
                  <c:v>0</c:v>
                </c:pt>
                <c:pt idx="1">
                  <c:v>0</c:v>
                </c:pt>
                <c:pt idx="2">
                  <c:v>0</c:v>
                </c:pt>
                <c:pt idx="3">
                  <c:v>101</c:v>
                </c:pt>
                <c:pt idx="4">
                  <c:v>118</c:v>
                </c:pt>
                <c:pt idx="5">
                  <c:v>60</c:v>
                </c:pt>
                <c:pt idx="6">
                  <c:v>31</c:v>
                </c:pt>
              </c:numCache>
            </c:numRef>
          </c:val>
        </c:ser>
        <c:ser>
          <c:idx val="3"/>
          <c:order val="3"/>
          <c:tx>
            <c:strRef>
              <c:f>Hoja1!$B$7</c:f>
              <c:strCache>
                <c:ptCount val="1"/>
                <c:pt idx="0">
                  <c:v>Dep. Drog.</c:v>
                </c:pt>
              </c:strCache>
            </c:strRef>
          </c:tx>
          <c:marker>
            <c:symbol val="none"/>
          </c:marker>
          <c:dLbls>
            <c:dLbl>
              <c:idx val="0"/>
              <c:layout>
                <c:manualLayout>
                  <c:x val="-2.2254093992351346E-2"/>
                  <c:y val="-1.0766348767484821E-3"/>
                </c:manualLayout>
              </c:layout>
              <c:dLblPos val="r"/>
              <c:showVal val="1"/>
            </c:dLbl>
            <c:dLbl>
              <c:idx val="1"/>
              <c:layout>
                <c:manualLayout>
                  <c:x val="-2.2254093992351346E-2"/>
                  <c:y val="-1.0766348767484821E-3"/>
                </c:manualLayout>
              </c:layout>
              <c:dLblPos val="r"/>
              <c:showVal val="1"/>
            </c:dLbl>
            <c:dLbl>
              <c:idx val="2"/>
              <c:delete val="1"/>
            </c:dLbl>
            <c:dLbl>
              <c:idx val="3"/>
              <c:layout>
                <c:manualLayout>
                  <c:x val="-1.9600854398404036E-2"/>
                  <c:y val="3.4479379689085952E-2"/>
                </c:manualLayout>
              </c:layout>
              <c:dLblPos val="r"/>
              <c:showVal val="1"/>
            </c:dLbl>
            <c:dLbl>
              <c:idx val="4"/>
              <c:layout>
                <c:manualLayout>
                  <c:x val="-2.3932534928437738E-2"/>
                  <c:y val="5.4232721114549645E-2"/>
                </c:manualLayout>
              </c:layout>
              <c:dLblPos val="r"/>
              <c:showVal val="1"/>
            </c:dLbl>
            <c:dLbl>
              <c:idx val="5"/>
              <c:layout>
                <c:manualLayout>
                  <c:x val="-2.6098375193454856E-2"/>
                  <c:y val="3.8430047974178511E-2"/>
                </c:manualLayout>
              </c:layout>
              <c:dLblPos val="r"/>
              <c:showVal val="1"/>
            </c:dLbl>
            <c:dLbl>
              <c:idx val="6"/>
              <c:layout>
                <c:manualLayout>
                  <c:x val="-8.7541984081258156E-3"/>
                  <c:y val="6.9124081442538607E-3"/>
                </c:manualLayout>
              </c:layout>
              <c:dLblPos val="r"/>
              <c:showVal val="1"/>
            </c:dLbl>
            <c:dLblPos val="t"/>
            <c:showVal val="1"/>
          </c:dLbls>
          <c:cat>
            <c:numRef>
              <c:f>Hoja1!$C$3:$I$3</c:f>
              <c:numCache>
                <c:formatCode>General</c:formatCode>
                <c:ptCount val="7"/>
                <c:pt idx="0">
                  <c:v>11</c:v>
                </c:pt>
                <c:pt idx="1">
                  <c:v>13</c:v>
                </c:pt>
                <c:pt idx="2">
                  <c:v>15</c:v>
                </c:pt>
                <c:pt idx="3">
                  <c:v>18</c:v>
                </c:pt>
                <c:pt idx="4">
                  <c:v>21</c:v>
                </c:pt>
                <c:pt idx="5">
                  <c:v>26</c:v>
                </c:pt>
                <c:pt idx="6">
                  <c:v>32</c:v>
                </c:pt>
              </c:numCache>
            </c:numRef>
          </c:cat>
          <c:val>
            <c:numRef>
              <c:f>Hoja1!$C$7:$I$7</c:f>
              <c:numCache>
                <c:formatCode>General</c:formatCode>
                <c:ptCount val="7"/>
                <c:pt idx="0">
                  <c:v>0</c:v>
                </c:pt>
                <c:pt idx="1">
                  <c:v>0</c:v>
                </c:pt>
                <c:pt idx="2">
                  <c:v>0</c:v>
                </c:pt>
                <c:pt idx="3">
                  <c:v>63</c:v>
                </c:pt>
                <c:pt idx="4">
                  <c:v>58</c:v>
                </c:pt>
                <c:pt idx="5">
                  <c:v>47</c:v>
                </c:pt>
                <c:pt idx="6">
                  <c:v>19</c:v>
                </c:pt>
              </c:numCache>
            </c:numRef>
          </c:val>
        </c:ser>
        <c:dLbls>
          <c:showVal val="1"/>
        </c:dLbls>
        <c:marker val="1"/>
        <c:axId val="191330944"/>
        <c:axId val="191361408"/>
      </c:lineChart>
      <c:catAx>
        <c:axId val="191330944"/>
        <c:scaling>
          <c:orientation val="minMax"/>
        </c:scaling>
        <c:axPos val="b"/>
        <c:numFmt formatCode="General" sourceLinked="1"/>
        <c:majorTickMark val="none"/>
        <c:tickLblPos val="nextTo"/>
        <c:crossAx val="191361408"/>
        <c:crosses val="autoZero"/>
        <c:auto val="1"/>
        <c:lblAlgn val="ctr"/>
        <c:lblOffset val="100"/>
      </c:catAx>
      <c:valAx>
        <c:axId val="191361408"/>
        <c:scaling>
          <c:orientation val="minMax"/>
        </c:scaling>
        <c:axPos val="l"/>
        <c:majorGridlines/>
        <c:numFmt formatCode="General" sourceLinked="1"/>
        <c:majorTickMark val="none"/>
        <c:tickLblPos val="nextTo"/>
        <c:crossAx val="191330944"/>
        <c:crosses val="autoZero"/>
        <c:crossBetween val="between"/>
      </c:valAx>
    </c:plotArea>
    <c:legend>
      <c:legendPos val="r"/>
      <c:layout/>
    </c:legend>
    <c:plotVisOnly val="1"/>
  </c:chart>
  <c:txPr>
    <a:bodyPr/>
    <a:lstStyle/>
    <a:p>
      <a:pPr>
        <a:defRPr sz="700" b="1"/>
      </a:pPr>
      <a:endParaRPr lang="es-ES"/>
    </a:p>
  </c:txPr>
  <c:externalData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839CF7-1991-466D-B04D-1F950923EB20}"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MX"/>
        </a:p>
      </dgm:t>
    </dgm:pt>
    <dgm:pt modelId="{260647AD-1155-40F0-A436-7CFA6058DED4}">
      <dgm:prSet/>
      <dgm:spPr/>
      <dgm:t>
        <a:bodyPr/>
        <a:lstStyle/>
        <a:p>
          <a:pPr algn="l"/>
          <a:r>
            <a:rPr lang="es-MX" b="0" dirty="0" smtClean="0"/>
            <a:t>Genética Psiquiátrica</a:t>
          </a:r>
          <a:endParaRPr lang="es-MX" b="0" dirty="0"/>
        </a:p>
      </dgm:t>
    </dgm:pt>
    <dgm:pt modelId="{E80D0857-C825-44C8-813E-2D74F256955D}" type="parTrans" cxnId="{858B0F93-54D0-4D34-9D72-A0FED26C4870}">
      <dgm:prSet/>
      <dgm:spPr/>
      <dgm:t>
        <a:bodyPr/>
        <a:lstStyle/>
        <a:p>
          <a:endParaRPr lang="es-MX"/>
        </a:p>
      </dgm:t>
    </dgm:pt>
    <dgm:pt modelId="{2E69E733-2331-4C22-8C89-DBD1C72555C7}" type="sibTrans" cxnId="{858B0F93-54D0-4D34-9D72-A0FED26C4870}">
      <dgm:prSet/>
      <dgm:spPr/>
      <dgm:t>
        <a:bodyPr/>
        <a:lstStyle/>
        <a:p>
          <a:endParaRPr lang="es-MX"/>
        </a:p>
      </dgm:t>
    </dgm:pt>
    <dgm:pt modelId="{CFAF5114-5C38-4C2C-BF3B-0127DAA4D79A}">
      <dgm:prSet/>
      <dgm:spPr/>
      <dgm:t>
        <a:bodyPr/>
        <a:lstStyle/>
        <a:p>
          <a:pPr algn="l"/>
          <a:r>
            <a:rPr lang="es-MX" b="0" dirty="0" smtClean="0"/>
            <a:t>Epidemiología  En Genética Psiquiátrica</a:t>
          </a:r>
          <a:endParaRPr lang="es-MX" b="0" dirty="0"/>
        </a:p>
      </dgm:t>
    </dgm:pt>
    <dgm:pt modelId="{C44805CA-037E-484B-9A7E-2E93D808EC89}" type="parTrans" cxnId="{295CA0F5-124F-45D5-95C8-9CAB0E0EE73A}">
      <dgm:prSet/>
      <dgm:spPr/>
      <dgm:t>
        <a:bodyPr/>
        <a:lstStyle/>
        <a:p>
          <a:endParaRPr lang="es-MX"/>
        </a:p>
      </dgm:t>
    </dgm:pt>
    <dgm:pt modelId="{05151259-F1E4-4B16-BBE6-F7A940E9F250}" type="sibTrans" cxnId="{295CA0F5-124F-45D5-95C8-9CAB0E0EE73A}">
      <dgm:prSet/>
      <dgm:spPr/>
      <dgm:t>
        <a:bodyPr/>
        <a:lstStyle/>
        <a:p>
          <a:endParaRPr lang="es-MX"/>
        </a:p>
      </dgm:t>
    </dgm:pt>
    <dgm:pt modelId="{16B29F35-AADD-42D1-BD6F-6AE1808781E2}">
      <dgm:prSet/>
      <dgm:spPr/>
      <dgm:t>
        <a:bodyPr/>
        <a:lstStyle/>
        <a:p>
          <a:pPr algn="l"/>
          <a:r>
            <a:rPr lang="es-MX" b="0" dirty="0" smtClean="0"/>
            <a:t>Epidemiología Genética </a:t>
          </a:r>
          <a:endParaRPr lang="es-MX" b="0" dirty="0"/>
        </a:p>
      </dgm:t>
    </dgm:pt>
    <dgm:pt modelId="{B1898458-291E-4220-A711-585CC3B25005}" type="parTrans" cxnId="{52733B18-50C4-4F89-85AC-92449FB17D4A}">
      <dgm:prSet/>
      <dgm:spPr/>
      <dgm:t>
        <a:bodyPr/>
        <a:lstStyle/>
        <a:p>
          <a:endParaRPr lang="es-MX"/>
        </a:p>
      </dgm:t>
    </dgm:pt>
    <dgm:pt modelId="{FC66AB9E-FB70-4DAF-BAE9-59F6220AFD13}" type="sibTrans" cxnId="{52733B18-50C4-4F89-85AC-92449FB17D4A}">
      <dgm:prSet/>
      <dgm:spPr/>
      <dgm:t>
        <a:bodyPr/>
        <a:lstStyle/>
        <a:p>
          <a:endParaRPr lang="es-MX"/>
        </a:p>
      </dgm:t>
    </dgm:pt>
    <dgm:pt modelId="{7B6F8741-C394-4B2F-8C85-682CD1BE9122}" type="pres">
      <dgm:prSet presAssocID="{0D839CF7-1991-466D-B04D-1F950923EB20}" presName="outerComposite" presStyleCnt="0">
        <dgm:presLayoutVars>
          <dgm:chMax val="5"/>
          <dgm:dir/>
          <dgm:resizeHandles val="exact"/>
        </dgm:presLayoutVars>
      </dgm:prSet>
      <dgm:spPr/>
      <dgm:t>
        <a:bodyPr/>
        <a:lstStyle/>
        <a:p>
          <a:endParaRPr lang="es-MX"/>
        </a:p>
      </dgm:t>
    </dgm:pt>
    <dgm:pt modelId="{34D7A631-72D3-4E4E-A8ED-48E331BC3193}" type="pres">
      <dgm:prSet presAssocID="{0D839CF7-1991-466D-B04D-1F950923EB20}" presName="dummyMaxCanvas" presStyleCnt="0">
        <dgm:presLayoutVars/>
      </dgm:prSet>
      <dgm:spPr/>
    </dgm:pt>
    <dgm:pt modelId="{8E9B5045-85BE-4357-A645-5315535CE29D}" type="pres">
      <dgm:prSet presAssocID="{0D839CF7-1991-466D-B04D-1F950923EB20}" presName="ThreeNodes_1" presStyleLbl="node1" presStyleIdx="0" presStyleCnt="3" custLinFactNeighborX="-341" custLinFactNeighborY="-91544">
        <dgm:presLayoutVars>
          <dgm:bulletEnabled val="1"/>
        </dgm:presLayoutVars>
      </dgm:prSet>
      <dgm:spPr/>
      <dgm:t>
        <a:bodyPr/>
        <a:lstStyle/>
        <a:p>
          <a:endParaRPr lang="es-MX"/>
        </a:p>
      </dgm:t>
    </dgm:pt>
    <dgm:pt modelId="{482F532F-43B7-4E9A-8381-69E01DB9621B}" type="pres">
      <dgm:prSet presAssocID="{0D839CF7-1991-466D-B04D-1F950923EB20}" presName="ThreeNodes_2" presStyleLbl="node1" presStyleIdx="1" presStyleCnt="3">
        <dgm:presLayoutVars>
          <dgm:bulletEnabled val="1"/>
        </dgm:presLayoutVars>
      </dgm:prSet>
      <dgm:spPr/>
      <dgm:t>
        <a:bodyPr/>
        <a:lstStyle/>
        <a:p>
          <a:endParaRPr lang="es-MX"/>
        </a:p>
      </dgm:t>
    </dgm:pt>
    <dgm:pt modelId="{F2A7D0DE-FA32-40FA-9179-A35A85C9A58A}" type="pres">
      <dgm:prSet presAssocID="{0D839CF7-1991-466D-B04D-1F950923EB20}" presName="ThreeNodes_3" presStyleLbl="node1" presStyleIdx="2" presStyleCnt="3">
        <dgm:presLayoutVars>
          <dgm:bulletEnabled val="1"/>
        </dgm:presLayoutVars>
      </dgm:prSet>
      <dgm:spPr/>
      <dgm:t>
        <a:bodyPr/>
        <a:lstStyle/>
        <a:p>
          <a:endParaRPr lang="es-MX"/>
        </a:p>
      </dgm:t>
    </dgm:pt>
    <dgm:pt modelId="{31ED194D-5AC5-48D0-89BE-7C1898F4F5F2}" type="pres">
      <dgm:prSet presAssocID="{0D839CF7-1991-466D-B04D-1F950923EB20}" presName="ThreeConn_1-2" presStyleLbl="fgAccFollowNode1" presStyleIdx="0" presStyleCnt="2" custAng="10800000" custScaleX="159978" custScaleY="191677" custLinFactX="40652" custLinFactY="100000" custLinFactNeighborX="100000" custLinFactNeighborY="128692">
        <dgm:presLayoutVars>
          <dgm:bulletEnabled val="1"/>
        </dgm:presLayoutVars>
      </dgm:prSet>
      <dgm:spPr/>
      <dgm:t>
        <a:bodyPr/>
        <a:lstStyle/>
        <a:p>
          <a:endParaRPr lang="es-MX"/>
        </a:p>
      </dgm:t>
    </dgm:pt>
    <dgm:pt modelId="{BE20F63E-F577-49E6-95F9-9ADC29472A65}" type="pres">
      <dgm:prSet presAssocID="{0D839CF7-1991-466D-B04D-1F950923EB20}" presName="ThreeConn_2-3" presStyleLbl="fgAccFollowNode1" presStyleIdx="1" presStyleCnt="2" custAng="10800000" custScaleX="177215" custScaleY="190305" custLinFactX="-5939" custLinFactY="-100000" custLinFactNeighborX="-100000" custLinFactNeighborY="-115416">
        <dgm:presLayoutVars>
          <dgm:bulletEnabled val="1"/>
        </dgm:presLayoutVars>
      </dgm:prSet>
      <dgm:spPr/>
      <dgm:t>
        <a:bodyPr/>
        <a:lstStyle/>
        <a:p>
          <a:endParaRPr lang="es-MX"/>
        </a:p>
      </dgm:t>
    </dgm:pt>
    <dgm:pt modelId="{F5F09E06-8DB4-4D2C-8074-178361DE8069}" type="pres">
      <dgm:prSet presAssocID="{0D839CF7-1991-466D-B04D-1F950923EB20}" presName="ThreeNodes_1_text" presStyleLbl="node1" presStyleIdx="2" presStyleCnt="3">
        <dgm:presLayoutVars>
          <dgm:bulletEnabled val="1"/>
        </dgm:presLayoutVars>
      </dgm:prSet>
      <dgm:spPr/>
      <dgm:t>
        <a:bodyPr/>
        <a:lstStyle/>
        <a:p>
          <a:endParaRPr lang="es-MX"/>
        </a:p>
      </dgm:t>
    </dgm:pt>
    <dgm:pt modelId="{4AE119FA-6AC4-4FC5-BA83-058ED9549970}" type="pres">
      <dgm:prSet presAssocID="{0D839CF7-1991-466D-B04D-1F950923EB20}" presName="ThreeNodes_2_text" presStyleLbl="node1" presStyleIdx="2" presStyleCnt="3">
        <dgm:presLayoutVars>
          <dgm:bulletEnabled val="1"/>
        </dgm:presLayoutVars>
      </dgm:prSet>
      <dgm:spPr/>
      <dgm:t>
        <a:bodyPr/>
        <a:lstStyle/>
        <a:p>
          <a:endParaRPr lang="es-MX"/>
        </a:p>
      </dgm:t>
    </dgm:pt>
    <dgm:pt modelId="{A684DB8D-0A5C-4C07-A279-0EDEC1BAA3C1}" type="pres">
      <dgm:prSet presAssocID="{0D839CF7-1991-466D-B04D-1F950923EB20}" presName="ThreeNodes_3_text" presStyleLbl="node1" presStyleIdx="2" presStyleCnt="3">
        <dgm:presLayoutVars>
          <dgm:bulletEnabled val="1"/>
        </dgm:presLayoutVars>
      </dgm:prSet>
      <dgm:spPr/>
      <dgm:t>
        <a:bodyPr/>
        <a:lstStyle/>
        <a:p>
          <a:endParaRPr lang="es-MX"/>
        </a:p>
      </dgm:t>
    </dgm:pt>
  </dgm:ptLst>
  <dgm:cxnLst>
    <dgm:cxn modelId="{52733B18-50C4-4F89-85AC-92449FB17D4A}" srcId="{0D839CF7-1991-466D-B04D-1F950923EB20}" destId="{16B29F35-AADD-42D1-BD6F-6AE1808781E2}" srcOrd="2" destOrd="0" parTransId="{B1898458-291E-4220-A711-585CC3B25005}" sibTransId="{FC66AB9E-FB70-4DAF-BAE9-59F6220AFD13}"/>
    <dgm:cxn modelId="{5154A792-71F5-4262-B884-39A85E9546EC}" type="presOf" srcId="{05151259-F1E4-4B16-BBE6-F7A940E9F250}" destId="{BE20F63E-F577-49E6-95F9-9ADC29472A65}" srcOrd="0" destOrd="0" presId="urn:microsoft.com/office/officeart/2005/8/layout/vProcess5"/>
    <dgm:cxn modelId="{C8BEB425-3474-448F-8910-DF4FC7F50FB8}" type="presOf" srcId="{0D839CF7-1991-466D-B04D-1F950923EB20}" destId="{7B6F8741-C394-4B2F-8C85-682CD1BE9122}" srcOrd="0" destOrd="0" presId="urn:microsoft.com/office/officeart/2005/8/layout/vProcess5"/>
    <dgm:cxn modelId="{7E6C2FFB-234C-4DF0-B301-9BB5E9DBA1B7}" type="presOf" srcId="{2E69E733-2331-4C22-8C89-DBD1C72555C7}" destId="{31ED194D-5AC5-48D0-89BE-7C1898F4F5F2}" srcOrd="0" destOrd="0" presId="urn:microsoft.com/office/officeart/2005/8/layout/vProcess5"/>
    <dgm:cxn modelId="{1720E789-7F62-4B2F-8F35-3F57EEDFAA5C}" type="presOf" srcId="{16B29F35-AADD-42D1-BD6F-6AE1808781E2}" destId="{F2A7D0DE-FA32-40FA-9179-A35A85C9A58A}" srcOrd="0" destOrd="0" presId="urn:microsoft.com/office/officeart/2005/8/layout/vProcess5"/>
    <dgm:cxn modelId="{04BC2877-CDF0-45EB-ACE0-3D0DFD7F3515}" type="presOf" srcId="{CFAF5114-5C38-4C2C-BF3B-0127DAA4D79A}" destId="{482F532F-43B7-4E9A-8381-69E01DB9621B}" srcOrd="0" destOrd="0" presId="urn:microsoft.com/office/officeart/2005/8/layout/vProcess5"/>
    <dgm:cxn modelId="{295CA0F5-124F-45D5-95C8-9CAB0E0EE73A}" srcId="{0D839CF7-1991-466D-B04D-1F950923EB20}" destId="{CFAF5114-5C38-4C2C-BF3B-0127DAA4D79A}" srcOrd="1" destOrd="0" parTransId="{C44805CA-037E-484B-9A7E-2E93D808EC89}" sibTransId="{05151259-F1E4-4B16-BBE6-F7A940E9F250}"/>
    <dgm:cxn modelId="{B2B64483-F1C2-47E3-B52C-EB9C6C512E8A}" type="presOf" srcId="{260647AD-1155-40F0-A436-7CFA6058DED4}" destId="{F5F09E06-8DB4-4D2C-8074-178361DE8069}" srcOrd="1" destOrd="0" presId="urn:microsoft.com/office/officeart/2005/8/layout/vProcess5"/>
    <dgm:cxn modelId="{91D8CBC6-F79C-40E1-89F0-95B588CF1BCC}" type="presOf" srcId="{CFAF5114-5C38-4C2C-BF3B-0127DAA4D79A}" destId="{4AE119FA-6AC4-4FC5-BA83-058ED9549970}" srcOrd="1" destOrd="0" presId="urn:microsoft.com/office/officeart/2005/8/layout/vProcess5"/>
    <dgm:cxn modelId="{A56870B5-E40A-45A3-8520-FB19E61CC380}" type="presOf" srcId="{260647AD-1155-40F0-A436-7CFA6058DED4}" destId="{8E9B5045-85BE-4357-A645-5315535CE29D}" srcOrd="0" destOrd="0" presId="urn:microsoft.com/office/officeart/2005/8/layout/vProcess5"/>
    <dgm:cxn modelId="{858B0F93-54D0-4D34-9D72-A0FED26C4870}" srcId="{0D839CF7-1991-466D-B04D-1F950923EB20}" destId="{260647AD-1155-40F0-A436-7CFA6058DED4}" srcOrd="0" destOrd="0" parTransId="{E80D0857-C825-44C8-813E-2D74F256955D}" sibTransId="{2E69E733-2331-4C22-8C89-DBD1C72555C7}"/>
    <dgm:cxn modelId="{EB8DEBBE-2372-43B6-9F81-7B5835634C66}" type="presOf" srcId="{16B29F35-AADD-42D1-BD6F-6AE1808781E2}" destId="{A684DB8D-0A5C-4C07-A279-0EDEC1BAA3C1}" srcOrd="1" destOrd="0" presId="urn:microsoft.com/office/officeart/2005/8/layout/vProcess5"/>
    <dgm:cxn modelId="{F860D27F-0A9A-4E26-B0E6-497ED24CBC00}" type="presParOf" srcId="{7B6F8741-C394-4B2F-8C85-682CD1BE9122}" destId="{34D7A631-72D3-4E4E-A8ED-48E331BC3193}" srcOrd="0" destOrd="0" presId="urn:microsoft.com/office/officeart/2005/8/layout/vProcess5"/>
    <dgm:cxn modelId="{0C74AC39-FFF6-4695-BAB4-11983ADDAAD4}" type="presParOf" srcId="{7B6F8741-C394-4B2F-8C85-682CD1BE9122}" destId="{8E9B5045-85BE-4357-A645-5315535CE29D}" srcOrd="1" destOrd="0" presId="urn:microsoft.com/office/officeart/2005/8/layout/vProcess5"/>
    <dgm:cxn modelId="{15D2669B-B129-4C3F-A9E2-488F5AD7FFF8}" type="presParOf" srcId="{7B6F8741-C394-4B2F-8C85-682CD1BE9122}" destId="{482F532F-43B7-4E9A-8381-69E01DB9621B}" srcOrd="2" destOrd="0" presId="urn:microsoft.com/office/officeart/2005/8/layout/vProcess5"/>
    <dgm:cxn modelId="{D2FD1D87-B176-4083-A131-EE2857D59F90}" type="presParOf" srcId="{7B6F8741-C394-4B2F-8C85-682CD1BE9122}" destId="{F2A7D0DE-FA32-40FA-9179-A35A85C9A58A}" srcOrd="3" destOrd="0" presId="urn:microsoft.com/office/officeart/2005/8/layout/vProcess5"/>
    <dgm:cxn modelId="{859EA163-79CF-4D24-BC2C-F0CB3FEDBA71}" type="presParOf" srcId="{7B6F8741-C394-4B2F-8C85-682CD1BE9122}" destId="{31ED194D-5AC5-48D0-89BE-7C1898F4F5F2}" srcOrd="4" destOrd="0" presId="urn:microsoft.com/office/officeart/2005/8/layout/vProcess5"/>
    <dgm:cxn modelId="{DB3E3D3F-631F-47B8-A603-013C9739E0C3}" type="presParOf" srcId="{7B6F8741-C394-4B2F-8C85-682CD1BE9122}" destId="{BE20F63E-F577-49E6-95F9-9ADC29472A65}" srcOrd="5" destOrd="0" presId="urn:microsoft.com/office/officeart/2005/8/layout/vProcess5"/>
    <dgm:cxn modelId="{F37D2850-89AC-4512-B6BB-6F19AAE994A4}" type="presParOf" srcId="{7B6F8741-C394-4B2F-8C85-682CD1BE9122}" destId="{F5F09E06-8DB4-4D2C-8074-178361DE8069}" srcOrd="6" destOrd="0" presId="urn:microsoft.com/office/officeart/2005/8/layout/vProcess5"/>
    <dgm:cxn modelId="{D0F25EF5-3647-41E6-8ABA-9AFFBBA8451D}" type="presParOf" srcId="{7B6F8741-C394-4B2F-8C85-682CD1BE9122}" destId="{4AE119FA-6AC4-4FC5-BA83-058ED9549970}" srcOrd="7" destOrd="0" presId="urn:microsoft.com/office/officeart/2005/8/layout/vProcess5"/>
    <dgm:cxn modelId="{0645E7C9-445D-4E8D-8B11-5F3C8F7F43DB}" type="presParOf" srcId="{7B6F8741-C394-4B2F-8C85-682CD1BE9122}" destId="{A684DB8D-0A5C-4C07-A279-0EDEC1BAA3C1}" srcOrd="8"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9B5045-85BE-4357-A645-5315535CE29D}">
      <dsp:nvSpPr>
        <dsp:cNvPr id="0" name=""/>
        <dsp:cNvSpPr/>
      </dsp:nvSpPr>
      <dsp:spPr>
        <a:xfrm>
          <a:off x="0" y="0"/>
          <a:ext cx="6709092" cy="6010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MX" sz="2500" b="0" kern="1200" dirty="0" smtClean="0"/>
            <a:t>Genética Psiquiátrica</a:t>
          </a:r>
          <a:endParaRPr lang="es-MX" sz="2500" b="0" kern="1200" dirty="0"/>
        </a:p>
      </dsp:txBody>
      <dsp:txXfrm>
        <a:off x="0" y="0"/>
        <a:ext cx="6095743" cy="601027"/>
      </dsp:txXfrm>
    </dsp:sp>
    <dsp:sp modelId="{482F532F-43B7-4E9A-8381-69E01DB9621B}">
      <dsp:nvSpPr>
        <dsp:cNvPr id="0" name=""/>
        <dsp:cNvSpPr/>
      </dsp:nvSpPr>
      <dsp:spPr>
        <a:xfrm>
          <a:off x="591978" y="701198"/>
          <a:ext cx="6709092" cy="6010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MX" sz="2500" b="0" kern="1200" dirty="0" smtClean="0"/>
            <a:t>Epidemiología  En Genética Psiquiátrica</a:t>
          </a:r>
          <a:endParaRPr lang="es-MX" sz="2500" b="0" kern="1200" dirty="0"/>
        </a:p>
      </dsp:txBody>
      <dsp:txXfrm>
        <a:off x="591978" y="701198"/>
        <a:ext cx="5726445" cy="601027"/>
      </dsp:txXfrm>
    </dsp:sp>
    <dsp:sp modelId="{F2A7D0DE-FA32-40FA-9179-A35A85C9A58A}">
      <dsp:nvSpPr>
        <dsp:cNvPr id="0" name=""/>
        <dsp:cNvSpPr/>
      </dsp:nvSpPr>
      <dsp:spPr>
        <a:xfrm>
          <a:off x="1183957" y="1402397"/>
          <a:ext cx="6709092" cy="6010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MX" sz="2500" b="0" kern="1200" dirty="0" smtClean="0"/>
            <a:t>Epidemiología Genética </a:t>
          </a:r>
          <a:endParaRPr lang="es-MX" sz="2500" b="0" kern="1200" dirty="0"/>
        </a:p>
      </dsp:txBody>
      <dsp:txXfrm>
        <a:off x="1183957" y="1402397"/>
        <a:ext cx="5726445" cy="601027"/>
      </dsp:txXfrm>
    </dsp:sp>
    <dsp:sp modelId="{31ED194D-5AC5-48D0-89BE-7C1898F4F5F2}">
      <dsp:nvSpPr>
        <dsp:cNvPr id="0" name=""/>
        <dsp:cNvSpPr/>
      </dsp:nvSpPr>
      <dsp:spPr>
        <a:xfrm rot="10800000">
          <a:off x="6750749" y="1170129"/>
          <a:ext cx="624982" cy="74882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s-MX" sz="3500" kern="1200"/>
        </a:p>
      </dsp:txBody>
      <dsp:txXfrm rot="10800000">
        <a:off x="6750749" y="1170129"/>
        <a:ext cx="624982" cy="748820"/>
      </dsp:txXfrm>
    </dsp:sp>
    <dsp:sp modelId="{BE20F63E-F577-49E6-95F9-9ADC29472A65}">
      <dsp:nvSpPr>
        <dsp:cNvPr id="0" name=""/>
        <dsp:cNvSpPr/>
      </dsp:nvSpPr>
      <dsp:spPr>
        <a:xfrm rot="10800000">
          <a:off x="6345706" y="135013"/>
          <a:ext cx="692322" cy="74346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s-MX" sz="3400" kern="1200"/>
        </a:p>
      </dsp:txBody>
      <dsp:txXfrm rot="10800000">
        <a:off x="6345706" y="135013"/>
        <a:ext cx="692322" cy="74346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F29D7CC-B969-48F2-A278-DADA45F62DCD}" type="datetimeFigureOut">
              <a:rPr lang="es-MX"/>
              <a:pPr>
                <a:defRPr/>
              </a:pPr>
              <a:t>29/08/2010</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MX"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MX"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01F8203-F251-4846-B888-F56F744063F2}" type="slidenum">
              <a:rPr lang="es-MX"/>
              <a:pPr>
                <a:defRPr/>
              </a:pPr>
              <a:t>‹Nº›</a:t>
            </a:fld>
            <a:endParaRPr lang="es-MX"/>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01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
        <p:nvSpPr>
          <p:cNvPr id="5018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E12870-9CFE-4840-9F1F-38170D53F478}" type="slidenum">
              <a:rPr lang="es-MX" smtClean="0"/>
              <a:pPr/>
              <a:t>1</a:t>
            </a:fld>
            <a:endParaRPr lang="es-MX"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pPr>
              <a:defRPr/>
            </a:pPr>
            <a:fld id="{E01F8203-F251-4846-B888-F56F744063F2}" type="slidenum">
              <a:rPr lang="es-MX" smtClean="0"/>
              <a:pPr>
                <a:defRPr/>
              </a:pPr>
              <a:t>10</a:t>
            </a:fld>
            <a:endParaRPr lang="es-MX"/>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pPr>
              <a:defRPr/>
            </a:pPr>
            <a:fld id="{E01F8203-F251-4846-B888-F56F744063F2}" type="slidenum">
              <a:rPr lang="es-MX" smtClean="0"/>
              <a:pPr>
                <a:defRPr/>
              </a:pPr>
              <a:t>11</a:t>
            </a:fld>
            <a:endParaRPr lang="es-MX"/>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pPr>
              <a:defRPr/>
            </a:pPr>
            <a:fld id="{E01F8203-F251-4846-B888-F56F744063F2}" type="slidenum">
              <a:rPr lang="es-MX" smtClean="0"/>
              <a:pPr>
                <a:defRPr/>
              </a:pPr>
              <a:t>12</a:t>
            </a:fld>
            <a:endParaRPr lang="es-MX"/>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pPr>
              <a:defRPr/>
            </a:pPr>
            <a:fld id="{E01F8203-F251-4846-B888-F56F744063F2}" type="slidenum">
              <a:rPr lang="es-MX" smtClean="0"/>
              <a:pPr>
                <a:defRPr/>
              </a:pPr>
              <a:t>14</a:t>
            </a:fld>
            <a:endParaRPr lang="es-MX"/>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pPr>
              <a:defRPr/>
            </a:pPr>
            <a:fld id="{E01F8203-F251-4846-B888-F56F744063F2}" type="slidenum">
              <a:rPr lang="es-MX" smtClean="0"/>
              <a:pPr>
                <a:defRPr/>
              </a:pPr>
              <a:t>15</a:t>
            </a:fld>
            <a:endParaRPr lang="es-MX"/>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6323" name="2 Marcador de notas"/>
          <p:cNvSpPr>
            <a:spLocks noGrp="1"/>
          </p:cNvSpPr>
          <p:nvPr>
            <p:ph type="body" idx="1"/>
          </p:nvPr>
        </p:nvSpPr>
        <p:spPr bwMode="auto">
          <a:noFill/>
        </p:spPr>
        <p:txBody>
          <a:bodyPr wrap="square" numCol="1" anchor="t" anchorCtr="0" compatLnSpc="1">
            <a:prstTxWarp prst="textNoShape">
              <a:avLst/>
            </a:prstTxWarp>
          </a:bodyPr>
          <a:lstStyle/>
          <a:p>
            <a:r>
              <a:rPr lang="es-MX" smtClean="0"/>
              <a:t>EA:</a:t>
            </a:r>
          </a:p>
          <a:p>
            <a:r>
              <a:rPr lang="es-MX" smtClean="0"/>
              <a:t>Focalizados en genes candidatos hipotéticamente relacionados con la fisiopatología de un trastorno.</a:t>
            </a:r>
          </a:p>
          <a:p>
            <a:r>
              <a:rPr lang="es-MX" smtClean="0"/>
              <a:t>Las asociaciones positivas pueden tener dos interpretaciones; 1) marcador con impacto en el riesgo para tr y 2) variante genética cerca del marcador con impacto en el riesgo para tr.</a:t>
            </a:r>
          </a:p>
        </p:txBody>
      </p:sp>
      <p:sp>
        <p:nvSpPr>
          <p:cNvPr id="5632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95F720-C7B1-4CDF-9A35-BDAD7EA4FEBB}" type="slidenum">
              <a:rPr lang="es-MX" smtClean="0"/>
              <a:pPr/>
              <a:t>18</a:t>
            </a:fld>
            <a:endParaRPr lang="es-MX"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7347" name="2 Marcador de notas"/>
          <p:cNvSpPr>
            <a:spLocks noGrp="1"/>
          </p:cNvSpPr>
          <p:nvPr>
            <p:ph type="body" idx="1"/>
          </p:nvPr>
        </p:nvSpPr>
        <p:spPr bwMode="auto">
          <a:noFill/>
        </p:spPr>
        <p:txBody>
          <a:bodyPr wrap="square" numCol="1" anchor="t" anchorCtr="0" compatLnSpc="1">
            <a:prstTxWarp prst="textNoShape">
              <a:avLst/>
            </a:prstTxWarp>
          </a:bodyPr>
          <a:lstStyle/>
          <a:p>
            <a:r>
              <a:rPr lang="es-MX" smtClean="0"/>
              <a:t>Estudios genéticos epidemiológicos ha confirmado el complejo patrón con alta heredabilidad e interacción con factores no genéticos.</a:t>
            </a:r>
          </a:p>
          <a:p>
            <a:r>
              <a:rPr lang="es-MX" smtClean="0"/>
              <a:t>Diversos estudios han señalado que existe una base </a:t>
            </a:r>
            <a:r>
              <a:rPr lang="pt-BR" smtClean="0"/>
              <a:t>familiar para diferentes tr psiq. </a:t>
            </a:r>
            <a:r>
              <a:rPr lang="es-MX" smtClean="0"/>
              <a:t>Sin embargo, el conocimiento acerca de la agregación familiar de los trastornos psiquiátricos y del uso de sustancias está basado, principalmente, en muestras atípicas de personas afectadas, dado que la mayoría de los estudios parten de personas que han acudido a recibir atención en algún servicio médico y, para la mayoría de los trastornos psiquiátricos, sólo una minoría de personas afectadas acude a los servicios de salud especializados. Además, la mayoría de los estudios familiares acerca de los trastornos psiquiátricos se han enfocado a un solo trastorno a la vez, dificultando la detección de patrones de transmisión familiar a través de diversos tipos de trastornos.</a:t>
            </a:r>
          </a:p>
          <a:p>
            <a:endParaRPr lang="es-MX" smtClean="0"/>
          </a:p>
        </p:txBody>
      </p:sp>
      <p:sp>
        <p:nvSpPr>
          <p:cNvPr id="5734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03F3422-B6D7-410F-877C-50E4A61D6217}" type="slidenum">
              <a:rPr lang="es-MX" smtClean="0"/>
              <a:pPr/>
              <a:t>19</a:t>
            </a:fld>
            <a:endParaRPr lang="es-MX"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8371" name="2 Marcador de notas"/>
          <p:cNvSpPr>
            <a:spLocks noGrp="1"/>
          </p:cNvSpPr>
          <p:nvPr>
            <p:ph type="body" idx="1"/>
          </p:nvPr>
        </p:nvSpPr>
        <p:spPr bwMode="auto">
          <a:noFill/>
        </p:spPr>
        <p:txBody>
          <a:bodyPr wrap="square" numCol="1" anchor="t" anchorCtr="0" compatLnSpc="1">
            <a:prstTxWarp prst="textNoShape">
              <a:avLst/>
            </a:prstTxWarp>
          </a:bodyPr>
          <a:lstStyle/>
          <a:p>
            <a:r>
              <a:rPr lang="es-MX" dirty="0" smtClean="0"/>
              <a:t>CIDI-Entrevista internacional diagnóstica compuesta</a:t>
            </a:r>
          </a:p>
          <a:p>
            <a:r>
              <a:rPr lang="es-MX" dirty="0" smtClean="0"/>
              <a:t>FHRDC-Criterios </a:t>
            </a:r>
            <a:r>
              <a:rPr lang="es-MX" dirty="0" err="1" smtClean="0"/>
              <a:t>dx</a:t>
            </a:r>
            <a:r>
              <a:rPr lang="es-MX" dirty="0" smtClean="0"/>
              <a:t> para investigación en HF</a:t>
            </a:r>
          </a:p>
          <a:p>
            <a:r>
              <a:rPr lang="es-MX" dirty="0" smtClean="0"/>
              <a:t>SADS-Catálogo para trastornos afectivos y Schz</a:t>
            </a:r>
          </a:p>
        </p:txBody>
      </p:sp>
      <p:sp>
        <p:nvSpPr>
          <p:cNvPr id="583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163442B-38CB-4FEB-9F01-73DC226148FD}" type="slidenum">
              <a:rPr lang="es-MX" smtClean="0"/>
              <a:pPr/>
              <a:t>20</a:t>
            </a:fld>
            <a:endParaRPr lang="es-MX"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9395" name="2 Marcador de notas"/>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s-MX" smtClean="0"/>
              <a:t>A pesar de los </a:t>
            </a:r>
            <a:r>
              <a:rPr lang="es-MX" b="1" smtClean="0"/>
              <a:t>avances</a:t>
            </a:r>
            <a:r>
              <a:rPr lang="es-MX" smtClean="0"/>
              <a:t> significativos presentados de la última década en el entendimiento de las </a:t>
            </a:r>
            <a:r>
              <a:rPr lang="es-MX" b="1" smtClean="0"/>
              <a:t>bases genéticas</a:t>
            </a:r>
            <a:r>
              <a:rPr lang="es-MX" smtClean="0"/>
              <a:t>, existen diferentes limitaciones en métodos analíticos y epidemiológicos para el estudio de los determinantes genéticos en los trastornos.</a:t>
            </a:r>
          </a:p>
          <a:p>
            <a:pPr>
              <a:buFontTx/>
              <a:buChar char="•"/>
            </a:pPr>
            <a:r>
              <a:rPr lang="es-MX" b="1" smtClean="0"/>
              <a:t>HF (descripción de la rel genética y la H medica familiar) </a:t>
            </a:r>
            <a:r>
              <a:rPr lang="es-MX" smtClean="0"/>
              <a:t>representa la puerta de entrada de la ERA MOLECULAR para la práctica clínica.</a:t>
            </a:r>
          </a:p>
          <a:p>
            <a:pPr lvl="1">
              <a:buFontTx/>
              <a:buChar char="•"/>
            </a:pPr>
            <a:r>
              <a:rPr lang="es-MX" smtClean="0"/>
              <a:t>Establecimiento de pb patrones de herencia</a:t>
            </a:r>
          </a:p>
          <a:p>
            <a:pPr lvl="1">
              <a:buFontTx/>
              <a:buChar char="•"/>
            </a:pPr>
            <a:r>
              <a:rPr lang="es-MX" smtClean="0"/>
              <a:t>Auxiliar en diagnóstico</a:t>
            </a:r>
          </a:p>
          <a:p>
            <a:pPr lvl="1">
              <a:buFontTx/>
              <a:buChar char="•"/>
            </a:pPr>
            <a:r>
              <a:rPr lang="es-MX" smtClean="0"/>
              <a:t>Identificación de </a:t>
            </a:r>
            <a:r>
              <a:rPr lang="es-MX" b="1" smtClean="0"/>
              <a:t>individuos de riesgo</a:t>
            </a:r>
          </a:p>
          <a:p>
            <a:pPr lvl="1">
              <a:buFontTx/>
              <a:buChar char="•"/>
            </a:pPr>
            <a:r>
              <a:rPr lang="es-MX" smtClean="0"/>
              <a:t>Educación y prevención</a:t>
            </a:r>
          </a:p>
          <a:p>
            <a:pPr lvl="1">
              <a:buFontTx/>
              <a:buChar char="•"/>
            </a:pPr>
            <a:r>
              <a:rPr lang="es-MX" smtClean="0"/>
              <a:t>Asesoramiento preconcepcional</a:t>
            </a:r>
          </a:p>
        </p:txBody>
      </p:sp>
      <p:sp>
        <p:nvSpPr>
          <p:cNvPr id="5939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EA22C2-A03B-43F6-B253-EC4071F4185B}" type="slidenum">
              <a:rPr lang="es-MX" smtClean="0"/>
              <a:pPr/>
              <a:t>21</a:t>
            </a:fld>
            <a:endParaRPr lang="es-MX"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0419" name="2 Marcador de notas"/>
          <p:cNvSpPr>
            <a:spLocks noGrp="1"/>
          </p:cNvSpPr>
          <p:nvPr>
            <p:ph type="body" idx="1"/>
          </p:nvPr>
        </p:nvSpPr>
        <p:spPr bwMode="auto">
          <a:noFill/>
        </p:spPr>
        <p:txBody>
          <a:bodyPr wrap="square" numCol="1" anchor="t" anchorCtr="0" compatLnSpc="1">
            <a:prstTxWarp prst="textNoShape">
              <a:avLst/>
            </a:prstTxWarp>
          </a:bodyPr>
          <a:lstStyle/>
          <a:p>
            <a:r>
              <a:rPr lang="es-MX" dirty="0" smtClean="0"/>
              <a:t>El alcance de la HF puede ir desde el conocimiento de la información de un padre o hermano hasta de familiares de 3 grado.</a:t>
            </a:r>
          </a:p>
          <a:p>
            <a:pPr>
              <a:buFontTx/>
              <a:buChar char="•"/>
            </a:pPr>
            <a:r>
              <a:rPr lang="es-MX" b="1" dirty="0" smtClean="0"/>
              <a:t>FR</a:t>
            </a:r>
            <a:r>
              <a:rPr lang="es-MX" dirty="0" smtClean="0"/>
              <a:t>: la HF de una enfermedad por lo común puede estar asociada con </a:t>
            </a:r>
            <a:r>
              <a:rPr lang="es-MX" i="1" dirty="0" smtClean="0"/>
              <a:t>RR</a:t>
            </a:r>
            <a:r>
              <a:rPr lang="es-MX" dirty="0" smtClean="0"/>
              <a:t> desde 2 hasta 5 veces mayor que en la </a:t>
            </a:r>
            <a:r>
              <a:rPr lang="es-MX" dirty="0" err="1" smtClean="0"/>
              <a:t>pob</a:t>
            </a:r>
            <a:r>
              <a:rPr lang="es-MX" dirty="0" smtClean="0"/>
              <a:t> </a:t>
            </a:r>
            <a:r>
              <a:rPr lang="es-MX" dirty="0" err="1" smtClean="0"/>
              <a:t>gral</a:t>
            </a:r>
            <a:r>
              <a:rPr lang="es-MX" dirty="0" smtClean="0"/>
              <a:t>. Incluso </a:t>
            </a:r>
            <a:r>
              <a:rPr lang="es-MX" i="1" dirty="0" smtClean="0"/>
              <a:t>aumenta</a:t>
            </a:r>
            <a:r>
              <a:rPr lang="es-MX" dirty="0" smtClean="0"/>
              <a:t> si se asocia con un mayor numero de miembros afectados o edad </a:t>
            </a:r>
            <a:r>
              <a:rPr lang="es-MX" dirty="0" err="1" smtClean="0"/>
              <a:t>tempr</a:t>
            </a:r>
            <a:r>
              <a:rPr lang="es-MX" dirty="0" smtClean="0"/>
              <a:t> in. Siendo entonces un </a:t>
            </a:r>
            <a:r>
              <a:rPr lang="es-MX" i="1" dirty="0" err="1" smtClean="0"/>
              <a:t>predictor</a:t>
            </a:r>
            <a:r>
              <a:rPr lang="es-MX" i="1" dirty="0" smtClean="0"/>
              <a:t> útil </a:t>
            </a:r>
            <a:r>
              <a:rPr lang="es-MX" dirty="0" smtClean="0"/>
              <a:t>de la enfermedad.</a:t>
            </a:r>
          </a:p>
          <a:p>
            <a:pPr>
              <a:buFontTx/>
              <a:buChar char="•"/>
            </a:pPr>
            <a:r>
              <a:rPr lang="es-MX" dirty="0" smtClean="0"/>
              <a:t>Clasificaciones: Sin ventaja</a:t>
            </a:r>
          </a:p>
        </p:txBody>
      </p:sp>
      <p:sp>
        <p:nvSpPr>
          <p:cNvPr id="6042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623445C-4277-475B-971F-72E5ECEFE3EE}" type="slidenum">
              <a:rPr lang="es-MX" smtClean="0"/>
              <a:pPr/>
              <a:t>22</a:t>
            </a:fld>
            <a:endParaRPr lang="es-MX"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120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5120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6EC692-5EBC-447A-84C1-E288CB5E5933}" type="slidenum">
              <a:rPr lang="es-MX" smtClean="0"/>
              <a:pPr/>
              <a:t>2</a:t>
            </a:fld>
            <a:endParaRPr lang="es-MX"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1443" name="2 Marcador de notas"/>
          <p:cNvSpPr>
            <a:spLocks noGrp="1"/>
          </p:cNvSpPr>
          <p:nvPr>
            <p:ph type="body" idx="1"/>
          </p:nvPr>
        </p:nvSpPr>
        <p:spPr bwMode="auto">
          <a:noFill/>
        </p:spPr>
        <p:txBody>
          <a:bodyPr wrap="square" numCol="1" anchor="t" anchorCtr="0" compatLnSpc="1">
            <a:prstTxWarp prst="textNoShape">
              <a:avLst/>
            </a:prstTxWarp>
          </a:bodyPr>
          <a:lstStyle/>
          <a:p>
            <a:r>
              <a:rPr lang="es-MX" smtClean="0"/>
              <a:t>Para hacer uso (clínico o epidemiológico) de la HF son necesarias herramientas para su evaluación.</a:t>
            </a:r>
          </a:p>
          <a:p>
            <a:endParaRPr lang="es-MX" smtClean="0"/>
          </a:p>
          <a:p>
            <a:pPr>
              <a:buFontTx/>
              <a:buChar char="•"/>
            </a:pPr>
            <a:r>
              <a:rPr lang="es-MX" smtClean="0"/>
              <a:t>En el año 2000, la Secretaría del comité consultivo sobre pruebas genéticas recomendó un proceso de evaluación de riesgo/beneficio para pruebas genéticas, incluyo 4 componentes.</a:t>
            </a:r>
          </a:p>
          <a:p>
            <a:pPr lvl="1">
              <a:buFontTx/>
              <a:buChar char="•"/>
            </a:pPr>
            <a:r>
              <a:rPr lang="es-MX" b="1" smtClean="0"/>
              <a:t>Validez de análisis </a:t>
            </a:r>
            <a:r>
              <a:rPr lang="es-MX" smtClean="0"/>
              <a:t>(certera y confiable para identificar sujetos en riesgo, basado en S y E)</a:t>
            </a:r>
          </a:p>
          <a:p>
            <a:pPr lvl="1">
              <a:buFontTx/>
              <a:buChar char="•"/>
            </a:pPr>
            <a:r>
              <a:rPr lang="es-MX" b="1" smtClean="0"/>
              <a:t>Validez clínica </a:t>
            </a:r>
            <a:r>
              <a:rPr lang="es-MX" smtClean="0"/>
              <a:t>(que tan buena es para estimar la probabilidad de q una pers desarrolle enfermedad, basado en S, E, VPP y VPN): Sujetos afectados reportarían prob más HF que los no afectados.</a:t>
            </a:r>
          </a:p>
          <a:p>
            <a:pPr lvl="1">
              <a:buFontTx/>
              <a:buChar char="•"/>
            </a:pPr>
            <a:r>
              <a:rPr lang="es-MX" b="1" smtClean="0"/>
              <a:t>Utilidad clínica </a:t>
            </a:r>
            <a:r>
              <a:rPr lang="es-MX" smtClean="0"/>
              <a:t>(evalúa el impacto y utilidad del instrum para los individuos, familias y sociedad)</a:t>
            </a:r>
          </a:p>
          <a:p>
            <a:pPr lvl="1">
              <a:buFontTx/>
              <a:buChar char="•"/>
            </a:pPr>
            <a:r>
              <a:rPr lang="es-MX" smtClean="0"/>
              <a:t>Aspectos éticos, sociales y legales</a:t>
            </a:r>
          </a:p>
        </p:txBody>
      </p:sp>
      <p:sp>
        <p:nvSpPr>
          <p:cNvPr id="6144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E2450F2-10DD-4750-9085-30DDBFB5A819}" type="slidenum">
              <a:rPr lang="es-MX" smtClean="0"/>
              <a:pPr/>
              <a:t>23</a:t>
            </a:fld>
            <a:endParaRPr lang="es-MX"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2467" name="2 Marcador de notas"/>
          <p:cNvSpPr>
            <a:spLocks noGrp="1"/>
          </p:cNvSpPr>
          <p:nvPr>
            <p:ph type="body" idx="1"/>
          </p:nvPr>
        </p:nvSpPr>
        <p:spPr bwMode="auto">
          <a:noFill/>
        </p:spPr>
        <p:txBody>
          <a:bodyPr wrap="square" numCol="1" anchor="t" anchorCtr="0" compatLnSpc="1">
            <a:prstTxWarp prst="textNoShape">
              <a:avLst/>
            </a:prstTxWarp>
          </a:bodyPr>
          <a:lstStyle/>
          <a:p>
            <a:r>
              <a:rPr lang="es-MX" dirty="0" smtClean="0"/>
              <a:t>Como ya se comentó, se ha documentado el riesgo de desarrollar </a:t>
            </a:r>
            <a:r>
              <a:rPr lang="es-MX" dirty="0" err="1" smtClean="0"/>
              <a:t>tr</a:t>
            </a:r>
            <a:r>
              <a:rPr lang="es-MX" dirty="0" smtClean="0"/>
              <a:t> </a:t>
            </a:r>
            <a:r>
              <a:rPr lang="es-MX" dirty="0" err="1" smtClean="0"/>
              <a:t>psiq</a:t>
            </a:r>
            <a:r>
              <a:rPr lang="es-MX" dirty="0" smtClean="0"/>
              <a:t> entre familiares biológicos.</a:t>
            </a:r>
          </a:p>
          <a:p>
            <a:r>
              <a:rPr lang="es-MX" dirty="0" smtClean="0"/>
              <a:t>Aunque la HF puede obtenerse por </a:t>
            </a:r>
            <a:r>
              <a:rPr lang="es-MX" b="1" dirty="0" smtClean="0"/>
              <a:t>informantes</a:t>
            </a:r>
            <a:r>
              <a:rPr lang="es-MX" dirty="0" smtClean="0"/>
              <a:t> o </a:t>
            </a:r>
            <a:r>
              <a:rPr lang="es-MX" b="1" dirty="0" smtClean="0"/>
              <a:t>entrevista directa </a:t>
            </a:r>
            <a:r>
              <a:rPr lang="es-MX" dirty="0" smtClean="0"/>
              <a:t>en familiares, los métodos disponibles consumen demasiado tiempo para su utilidad epidemiológica, clínica y de investigación.</a:t>
            </a:r>
          </a:p>
          <a:p>
            <a:pPr>
              <a:buFontTx/>
              <a:buChar char="•"/>
            </a:pPr>
            <a:r>
              <a:rPr lang="es-MX" dirty="0" smtClean="0"/>
              <a:t>FHMR-DC: primer método sistemático, excelente confiablidad p-</a:t>
            </a:r>
            <a:r>
              <a:rPr lang="es-MX" dirty="0" err="1" smtClean="0"/>
              <a:t>rp</a:t>
            </a:r>
            <a:r>
              <a:rPr lang="es-MX" dirty="0" smtClean="0"/>
              <a:t> y validez aceptable comparado con entrevista directa.</a:t>
            </a:r>
          </a:p>
          <a:p>
            <a:pPr>
              <a:buFontTx/>
              <a:buChar char="•"/>
            </a:pPr>
            <a:r>
              <a:rPr lang="es-MX" dirty="0" smtClean="0"/>
              <a:t>FISC: 10-50 min</a:t>
            </a:r>
          </a:p>
          <a:p>
            <a:pPr>
              <a:buFontTx/>
              <a:buChar char="•"/>
            </a:pPr>
            <a:r>
              <a:rPr lang="es-MX" dirty="0" smtClean="0"/>
              <a:t>FIGS: 10-50 min</a:t>
            </a:r>
          </a:p>
          <a:p>
            <a:pPr>
              <a:buFontTx/>
              <a:buChar char="•"/>
            </a:pPr>
            <a:r>
              <a:rPr lang="es-MX" dirty="0" smtClean="0"/>
              <a:t>FAM: 10-50 min, único con 6 preguntas diagnósticas para todos los </a:t>
            </a:r>
            <a:r>
              <a:rPr lang="es-MX" dirty="0" err="1" smtClean="0"/>
              <a:t>fam</a:t>
            </a:r>
            <a:endParaRPr lang="es-MX" dirty="0" smtClean="0"/>
          </a:p>
          <a:p>
            <a:pPr>
              <a:buFontTx/>
              <a:buChar char="•"/>
            </a:pPr>
            <a:r>
              <a:rPr lang="es-MX" dirty="0" smtClean="0"/>
              <a:t>FHS: confiabilidad p-</a:t>
            </a:r>
            <a:r>
              <a:rPr lang="es-MX" dirty="0" err="1" smtClean="0"/>
              <a:t>rp</a:t>
            </a:r>
            <a:r>
              <a:rPr lang="es-MX" dirty="0" smtClean="0"/>
              <a:t> (valores bajos-aceptables)</a:t>
            </a:r>
          </a:p>
          <a:p>
            <a:pPr lvl="1">
              <a:buFontTx/>
              <a:buChar char="-"/>
            </a:pPr>
            <a:r>
              <a:rPr lang="es-MX" dirty="0" smtClean="0"/>
              <a:t>Mejor o comparable con FHRDC cuando se usan informantes múltiples, pero no hace diferencia entre </a:t>
            </a:r>
            <a:r>
              <a:rPr lang="es-MX" dirty="0" err="1" smtClean="0"/>
              <a:t>tr</a:t>
            </a:r>
            <a:r>
              <a:rPr lang="es-MX" dirty="0" smtClean="0"/>
              <a:t> psicóticos, depresión psicótica o Schz, no informa edad de inicio.</a:t>
            </a:r>
          </a:p>
        </p:txBody>
      </p:sp>
      <p:sp>
        <p:nvSpPr>
          <p:cNvPr id="6246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99CC6A-C0BC-4BBD-9F63-7D0BF49E168B}" type="slidenum">
              <a:rPr lang="es-MX" smtClean="0"/>
              <a:pPr/>
              <a:t>24</a:t>
            </a:fld>
            <a:endParaRPr lang="es-MX"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pPr>
              <a:defRPr/>
            </a:pPr>
            <a:fld id="{E01F8203-F251-4846-B888-F56F744063F2}" type="slidenum">
              <a:rPr lang="es-MX" smtClean="0"/>
              <a:pPr>
                <a:defRPr/>
              </a:pPr>
              <a:t>25</a:t>
            </a:fld>
            <a:endParaRPr lang="es-MX"/>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pPr>
              <a:defRPr/>
            </a:pPr>
            <a:fld id="{E01F8203-F251-4846-B888-F56F744063F2}" type="slidenum">
              <a:rPr lang="es-MX" smtClean="0"/>
              <a:pPr>
                <a:defRPr/>
              </a:pPr>
              <a:t>26</a:t>
            </a:fld>
            <a:endParaRPr lang="es-MX"/>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349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6349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71C697E-E557-49DB-99F7-683F5C17E655}" type="slidenum">
              <a:rPr lang="es-MX" smtClean="0"/>
              <a:pPr/>
              <a:t>27</a:t>
            </a:fld>
            <a:endParaRPr lang="es-MX"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pPr>
              <a:defRPr/>
            </a:pPr>
            <a:fld id="{E01F8203-F251-4846-B888-F56F744063F2}" type="slidenum">
              <a:rPr lang="es-MX" smtClean="0"/>
              <a:pPr>
                <a:defRPr/>
              </a:pPr>
              <a:t>28</a:t>
            </a:fld>
            <a:endParaRPr lang="es-MX"/>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451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451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3F1360-B139-4F94-A286-CE9AC9115816}" type="slidenum">
              <a:rPr lang="es-MX" smtClean="0"/>
              <a:pPr/>
              <a:t>29</a:t>
            </a:fld>
            <a:endParaRPr lang="es-MX"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5539" name="2 Marcador de notas"/>
          <p:cNvSpPr>
            <a:spLocks noGrp="1"/>
          </p:cNvSpPr>
          <p:nvPr>
            <p:ph type="body" idx="1"/>
          </p:nvPr>
        </p:nvSpPr>
        <p:spPr bwMode="auto">
          <a:noFill/>
        </p:spPr>
        <p:txBody>
          <a:bodyPr wrap="square" numCol="1" anchor="t" anchorCtr="0" compatLnSpc="1">
            <a:prstTxWarp prst="textNoShape">
              <a:avLst/>
            </a:prstTxWarp>
          </a:bodyPr>
          <a:lstStyle/>
          <a:p>
            <a:r>
              <a:rPr lang="es-MX" smtClean="0"/>
              <a:t>Durante las etapas de evaluación ha sido examinada la salud física y mental, teniendo registros:</a:t>
            </a:r>
          </a:p>
          <a:p>
            <a:pPr>
              <a:buFontTx/>
              <a:buChar char="•"/>
            </a:pPr>
            <a:r>
              <a:rPr lang="es-MX" smtClean="0"/>
              <a:t>Dentales</a:t>
            </a:r>
          </a:p>
          <a:p>
            <a:pPr>
              <a:buFontTx/>
              <a:buChar char="•"/>
            </a:pPr>
            <a:r>
              <a:rPr lang="es-MX" smtClean="0"/>
              <a:t>Muestras sanguíneas</a:t>
            </a:r>
          </a:p>
          <a:p>
            <a:pPr>
              <a:buFontTx/>
              <a:buChar char="•"/>
            </a:pPr>
            <a:r>
              <a:rPr lang="es-MX" smtClean="0"/>
              <a:t>Test psicológicos</a:t>
            </a:r>
          </a:p>
          <a:p>
            <a:pPr>
              <a:buFontTx/>
              <a:buChar char="•"/>
            </a:pPr>
            <a:r>
              <a:rPr lang="es-MX" smtClean="0"/>
              <a:t>Entrevistas relacionadas a conducta y familia</a:t>
            </a:r>
          </a:p>
          <a:p>
            <a:pPr>
              <a:buFontTx/>
              <a:buChar char="•"/>
            </a:pPr>
            <a:endParaRPr lang="es-MX" smtClean="0"/>
          </a:p>
          <a:p>
            <a:r>
              <a:rPr lang="es-MX" smtClean="0"/>
              <a:t>Se han realizado arriba de 1000 publicaciones, monografías y capítulos de libros desde su inicio.</a:t>
            </a:r>
          </a:p>
          <a:p>
            <a:r>
              <a:rPr lang="es-MX" smtClean="0"/>
              <a:t>Desde:</a:t>
            </a:r>
          </a:p>
          <a:p>
            <a:r>
              <a:rPr lang="es-MX" smtClean="0"/>
              <a:t>-hitos del desarrollo-accidentes pre-escolares-maduración ósea-habilidades académicas-conducta-psicopatología-</a:t>
            </a:r>
          </a:p>
        </p:txBody>
      </p:sp>
      <p:sp>
        <p:nvSpPr>
          <p:cNvPr id="6554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F352713-AD19-4AC3-A97F-51A40AF13B01}" type="slidenum">
              <a:rPr lang="es-MX" smtClean="0"/>
              <a:pPr/>
              <a:t>30</a:t>
            </a:fld>
            <a:endParaRPr lang="es-MX"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pPr>
              <a:defRPr/>
            </a:pPr>
            <a:fld id="{E01F8203-F251-4846-B888-F56F744063F2}" type="slidenum">
              <a:rPr lang="es-MX" smtClean="0"/>
              <a:pPr>
                <a:defRPr/>
              </a:pPr>
              <a:t>31</a:t>
            </a:fld>
            <a:endParaRPr lang="es-MX"/>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pPr>
              <a:defRPr/>
            </a:pPr>
            <a:fld id="{E01F8203-F251-4846-B888-F56F744063F2}" type="slidenum">
              <a:rPr lang="es-MX" smtClean="0"/>
              <a:pPr>
                <a:defRPr/>
              </a:pPr>
              <a:t>32</a:t>
            </a:fld>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s-MX" dirty="0" smtClean="0"/>
              <a:t>La </a:t>
            </a:r>
            <a:r>
              <a:rPr lang="es-MX" b="1" dirty="0" smtClean="0"/>
              <a:t>genética </a:t>
            </a:r>
            <a:r>
              <a:rPr lang="es-MX" b="1" dirty="0" err="1" smtClean="0"/>
              <a:t>psiq</a:t>
            </a:r>
            <a:r>
              <a:rPr lang="es-MX" dirty="0" smtClean="0"/>
              <a:t> es un término relativamente nuevo para una vieja pregunta de investigación</a:t>
            </a:r>
          </a:p>
          <a:p>
            <a:pPr eaLnBrk="1" hangingPunct="1"/>
            <a:r>
              <a:rPr lang="es-MX" dirty="0" smtClean="0"/>
              <a:t>Primeras preguntas por </a:t>
            </a:r>
            <a:r>
              <a:rPr lang="es-MX" b="1" dirty="0" smtClean="0"/>
              <a:t>Galton</a:t>
            </a:r>
            <a:r>
              <a:rPr lang="es-MX" dirty="0" smtClean="0"/>
              <a:t> motivadas por las teorías y concepto propuestos por Darwin de “</a:t>
            </a:r>
            <a:r>
              <a:rPr lang="es-MX" i="1" dirty="0" smtClean="0"/>
              <a:t>degeneración</a:t>
            </a:r>
            <a:r>
              <a:rPr lang="es-MX" dirty="0" smtClean="0"/>
              <a:t>”</a:t>
            </a:r>
          </a:p>
          <a:p>
            <a:pPr eaLnBrk="1" hangingPunct="1"/>
            <a:endParaRPr lang="es-MX" dirty="0" smtClean="0"/>
          </a:p>
          <a:p>
            <a:pPr eaLnBrk="1" hangingPunct="1"/>
            <a:r>
              <a:rPr lang="es-MX" b="1" dirty="0" smtClean="0"/>
              <a:t>Desarrollo metodológico</a:t>
            </a:r>
            <a:r>
              <a:rPr lang="es-MX" dirty="0" smtClean="0"/>
              <a:t>: herramientas epidemiológicas, biométricas y clínicas. PRECONDICIÓN PARA EL DESARROLLO DE </a:t>
            </a:r>
            <a:r>
              <a:rPr lang="es-MX" dirty="0" err="1" smtClean="0"/>
              <a:t>ESTudios</a:t>
            </a:r>
            <a:r>
              <a:rPr lang="es-MX" dirty="0" smtClean="0"/>
              <a:t> genéticos.</a:t>
            </a:r>
            <a:endParaRPr lang="es-MX" b="1"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BA3D20-7263-456E-99AE-67DFF876C86D}" type="slidenum">
              <a:rPr lang="es-MX" smtClean="0"/>
              <a:pPr/>
              <a:t>3</a:t>
            </a:fld>
            <a:endParaRPr lang="es-MX"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6563" name="2 Marcador de notas"/>
          <p:cNvSpPr>
            <a:spLocks noGrp="1"/>
          </p:cNvSpPr>
          <p:nvPr>
            <p:ph type="body" idx="1"/>
          </p:nvPr>
        </p:nvSpPr>
        <p:spPr bwMode="auto">
          <a:noFill/>
        </p:spPr>
        <p:txBody>
          <a:bodyPr wrap="square" numCol="1" anchor="t" anchorCtr="0" compatLnSpc="1">
            <a:prstTxWarp prst="textNoShape">
              <a:avLst/>
            </a:prstTxWarp>
          </a:bodyPr>
          <a:lstStyle/>
          <a:p>
            <a:r>
              <a:rPr lang="es-MX" smtClean="0"/>
              <a:t>La </a:t>
            </a:r>
            <a:r>
              <a:rPr lang="es-MX" b="1" smtClean="0"/>
              <a:t>historia familiar</a:t>
            </a:r>
            <a:r>
              <a:rPr lang="es-MX" smtClean="0"/>
              <a:t> (HF) de TrP, puede ayudar a predecir la simple presencia o ausencia de los trastornos entre sujetos. Es necesario ver más allá y evaluar si la HF está asociada también a características clínicas.</a:t>
            </a:r>
          </a:p>
          <a:p>
            <a:r>
              <a:rPr lang="es-MX" smtClean="0"/>
              <a:t>Reporta </a:t>
            </a:r>
            <a:r>
              <a:rPr lang="es-MX" b="1" smtClean="0"/>
              <a:t>hipótesis</a:t>
            </a:r>
            <a:r>
              <a:rPr lang="es-MX" smtClean="0"/>
              <a:t> de asociación con desarrollo, curso y pronóstico, si la HF está asociada con:</a:t>
            </a:r>
          </a:p>
          <a:p>
            <a:r>
              <a:rPr lang="es-MX" smtClean="0"/>
              <a:t>- Características clínicas que señalen </a:t>
            </a:r>
            <a:r>
              <a:rPr lang="es-MX" b="1" smtClean="0"/>
              <a:t>gravedad</a:t>
            </a:r>
            <a:r>
              <a:rPr lang="es-MX" smtClean="0"/>
              <a:t>, la HF puede ser usada como pronóstico para determinar si los pacientes tendrán peores desenlaces y aquellos con manejo sencillo con HF positivas.</a:t>
            </a:r>
          </a:p>
          <a:p>
            <a:pPr>
              <a:buFontTx/>
              <a:buChar char="-"/>
            </a:pPr>
            <a:r>
              <a:rPr lang="es-MX" smtClean="0"/>
              <a:t> Características clínicas </a:t>
            </a:r>
            <a:r>
              <a:rPr lang="es-MX" b="1" smtClean="0"/>
              <a:t>propias</a:t>
            </a:r>
            <a:r>
              <a:rPr lang="es-MX" smtClean="0"/>
              <a:t> pueden ser inferidas como forma del trastorno bajo mayor influencia genética.</a:t>
            </a:r>
          </a:p>
          <a:p>
            <a:pPr>
              <a:buFontTx/>
              <a:buChar char="-"/>
            </a:pPr>
            <a:endParaRPr lang="es-MX" smtClean="0"/>
          </a:p>
        </p:txBody>
      </p:sp>
      <p:sp>
        <p:nvSpPr>
          <p:cNvPr id="6656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34794CC-8C67-4481-83FC-F35049CBA951}" type="slidenum">
              <a:rPr lang="es-MX" smtClean="0"/>
              <a:pPr/>
              <a:t>33</a:t>
            </a:fld>
            <a:endParaRPr lang="es-MX"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pPr>
              <a:defRPr/>
            </a:pPr>
            <a:fld id="{E01F8203-F251-4846-B888-F56F744063F2}" type="slidenum">
              <a:rPr lang="es-MX" smtClean="0"/>
              <a:pPr>
                <a:defRPr/>
              </a:pPr>
              <a:t>34</a:t>
            </a:fld>
            <a:endParaRPr lang="es-MX"/>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pPr>
              <a:defRPr/>
            </a:pPr>
            <a:fld id="{E01F8203-F251-4846-B888-F56F744063F2}" type="slidenum">
              <a:rPr lang="es-MX" smtClean="0"/>
              <a:pPr>
                <a:defRPr/>
              </a:pPr>
              <a:t>35</a:t>
            </a:fld>
            <a:endParaRPr lang="es-MX"/>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pPr>
              <a:defRPr/>
            </a:pPr>
            <a:fld id="{E01F8203-F251-4846-B888-F56F744063F2}" type="slidenum">
              <a:rPr lang="es-MX" smtClean="0"/>
              <a:pPr>
                <a:defRPr/>
              </a:pPr>
              <a:t>36</a:t>
            </a:fld>
            <a:endParaRPr lang="es-MX"/>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7587" name="2 Marcador de notas"/>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s-MX" dirty="0" smtClean="0"/>
              <a:t> </a:t>
            </a:r>
            <a:r>
              <a:rPr lang="es-MX" b="1" dirty="0" smtClean="0"/>
              <a:t>FHS</a:t>
            </a:r>
          </a:p>
          <a:p>
            <a:pPr lvl="1">
              <a:buFontTx/>
              <a:buChar char="-"/>
            </a:pPr>
            <a:r>
              <a:rPr lang="es-MX" b="1" dirty="0" smtClean="0"/>
              <a:t>K</a:t>
            </a:r>
            <a:r>
              <a:rPr lang="es-MX" dirty="0" smtClean="0"/>
              <a:t>: confiabilidad prueba-reprueba (valores bajos-aceptables)</a:t>
            </a:r>
          </a:p>
          <a:p>
            <a:pPr lvl="1">
              <a:buFontTx/>
              <a:buChar char="-"/>
            </a:pPr>
            <a:r>
              <a:rPr lang="es-MX" b="1" dirty="0" smtClean="0"/>
              <a:t>E</a:t>
            </a:r>
            <a:r>
              <a:rPr lang="es-MX" dirty="0" smtClean="0"/>
              <a:t> (probando/</a:t>
            </a:r>
            <a:r>
              <a:rPr lang="es-MX" dirty="0" err="1" smtClean="0"/>
              <a:t>fam</a:t>
            </a:r>
            <a:r>
              <a:rPr lang="es-MX" dirty="0" smtClean="0"/>
              <a:t>), </a:t>
            </a:r>
            <a:r>
              <a:rPr lang="es-MX" b="1" dirty="0" smtClean="0"/>
              <a:t>S</a:t>
            </a:r>
            <a:r>
              <a:rPr lang="es-MX" dirty="0" smtClean="0"/>
              <a:t> (probando/</a:t>
            </a:r>
            <a:r>
              <a:rPr lang="es-MX" dirty="0" err="1" smtClean="0"/>
              <a:t>fam</a:t>
            </a:r>
            <a:r>
              <a:rPr lang="es-MX" dirty="0" smtClean="0"/>
              <a:t>)</a:t>
            </a:r>
          </a:p>
          <a:p>
            <a:pPr lvl="1">
              <a:buFontTx/>
              <a:buChar char="-"/>
            </a:pPr>
            <a:r>
              <a:rPr lang="es-MX" dirty="0" smtClean="0"/>
              <a:t>Mejor o comparable con FHRDC cuando se usan informantes múltiples, pero no hace diferencia entre </a:t>
            </a:r>
            <a:r>
              <a:rPr lang="es-MX" dirty="0" err="1" smtClean="0"/>
              <a:t>tr</a:t>
            </a:r>
            <a:r>
              <a:rPr lang="es-MX" dirty="0" smtClean="0"/>
              <a:t> psicóticos, depresión psicótica o Schz, no informa edad de inicio.</a:t>
            </a:r>
          </a:p>
        </p:txBody>
      </p:sp>
      <p:sp>
        <p:nvSpPr>
          <p:cNvPr id="6758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A8C326-8029-4F26-8D0A-123B64C0524D}" type="slidenum">
              <a:rPr lang="es-MX" smtClean="0"/>
              <a:pPr/>
              <a:t>37</a:t>
            </a:fld>
            <a:endParaRPr lang="es-MX"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8611" name="2 Marcador de notas"/>
          <p:cNvSpPr>
            <a:spLocks noGrp="1"/>
          </p:cNvSpPr>
          <p:nvPr>
            <p:ph type="body" idx="1"/>
          </p:nvPr>
        </p:nvSpPr>
        <p:spPr bwMode="auto">
          <a:noFill/>
        </p:spPr>
        <p:txBody>
          <a:bodyPr wrap="square" numCol="1" anchor="t" anchorCtr="0" compatLnSpc="1">
            <a:prstTxWarp prst="textNoShape">
              <a:avLst/>
            </a:prstTxWarp>
          </a:bodyPr>
          <a:lstStyle/>
          <a:p>
            <a:r>
              <a:rPr lang="es-MX" smtClean="0"/>
              <a:t>Para </a:t>
            </a:r>
            <a:r>
              <a:rPr lang="es-MX" b="1" smtClean="0"/>
              <a:t>ampliar la cobertura</a:t>
            </a:r>
            <a:r>
              <a:rPr lang="es-MX" smtClean="0"/>
              <a:t>, se agregaron ítems de Short Michigan Alcoholism Screening Test, Drug Abuse Screening Test y Diagnostic Interview Schedule for DSM-IV. Además, se agregó un checklist de condiciones psiquiátricas comunmente conocidas “alcoholismo” “depresión”.</a:t>
            </a:r>
          </a:p>
          <a:p>
            <a:r>
              <a:rPr lang="es-MX" smtClean="0"/>
              <a:t>En total, hubieron 4 ítems de definición del síntoma relacionados con TDM, 13 con ansiedad (TAG, TA, Ag, Fobia y TOC), 3 para dependencia a alcohol y 3 para dependencia a drogas.</a:t>
            </a:r>
          </a:p>
        </p:txBody>
      </p:sp>
      <p:sp>
        <p:nvSpPr>
          <p:cNvPr id="6861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2F1FCC-B60A-4606-9A99-5D63BA60B5C8}" type="slidenum">
              <a:rPr lang="es-MX" smtClean="0"/>
              <a:pPr/>
              <a:t>38</a:t>
            </a:fld>
            <a:endParaRPr lang="es-MX"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9635" name="2 Marcador de notas"/>
          <p:cNvSpPr>
            <a:spLocks noGrp="1"/>
          </p:cNvSpPr>
          <p:nvPr>
            <p:ph type="body" idx="1"/>
          </p:nvPr>
        </p:nvSpPr>
        <p:spPr bwMode="auto">
          <a:noFill/>
        </p:spPr>
        <p:txBody>
          <a:bodyPr wrap="square" numCol="1" anchor="t" anchorCtr="0" compatLnSpc="1">
            <a:prstTxWarp prst="textNoShape">
              <a:avLst/>
            </a:prstTxWarp>
          </a:bodyPr>
          <a:lstStyle/>
          <a:p>
            <a:r>
              <a:rPr lang="es-MX" smtClean="0"/>
              <a:t>La </a:t>
            </a:r>
            <a:r>
              <a:rPr lang="es-MX" b="1" smtClean="0"/>
              <a:t>MHF </a:t>
            </a:r>
            <a:r>
              <a:rPr lang="es-MX" smtClean="0"/>
              <a:t>fue diseñada como puntajes de distribución continua representando la proporción de los miembros familiares del probando que tuvieran un trastorno.</a:t>
            </a:r>
          </a:p>
          <a:p>
            <a:r>
              <a:rPr lang="es-MX" smtClean="0"/>
              <a:t>La historia familiar de trastornos de cada participante fue calculada como la proporción de miembros en la familia con una historia familiar positiva para un trastorno. Para tomar en cuenta la relación genética, familiares de 2 grado fueron considerados con el valor de la mitad de un familiar de 1 grado</a:t>
            </a:r>
            <a:endParaRPr lang="es-MX" b="1" smtClean="0"/>
          </a:p>
        </p:txBody>
      </p:sp>
      <p:sp>
        <p:nvSpPr>
          <p:cNvPr id="6963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2DD530D-B3F3-448A-A812-381EB7372BBD}" type="slidenum">
              <a:rPr lang="es-MX" smtClean="0"/>
              <a:pPr/>
              <a:t>39</a:t>
            </a:fld>
            <a:endParaRPr lang="es-MX"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pPr>
              <a:defRPr/>
            </a:pPr>
            <a:fld id="{E01F8203-F251-4846-B888-F56F744063F2}" type="slidenum">
              <a:rPr lang="es-MX" smtClean="0"/>
              <a:pPr>
                <a:defRPr/>
              </a:pPr>
              <a:t>40</a:t>
            </a:fld>
            <a:endParaRPr lang="es-MX"/>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0659" name="2 Marcador de notas"/>
          <p:cNvSpPr>
            <a:spLocks noGrp="1"/>
          </p:cNvSpPr>
          <p:nvPr>
            <p:ph type="body" idx="1"/>
          </p:nvPr>
        </p:nvSpPr>
        <p:spPr bwMode="auto">
          <a:noFill/>
        </p:spPr>
        <p:txBody>
          <a:bodyPr wrap="square" numCol="1" anchor="t" anchorCtr="0" compatLnSpc="1">
            <a:prstTxWarp prst="textNoShape">
              <a:avLst/>
            </a:prstTxWarp>
          </a:bodyPr>
          <a:lstStyle/>
          <a:p>
            <a:r>
              <a:rPr lang="es-MX" smtClean="0"/>
              <a:t>TDM y ansiedad se evaluó en 8 edades distintas</a:t>
            </a:r>
          </a:p>
          <a:p>
            <a:r>
              <a:rPr lang="es-MX" smtClean="0"/>
              <a:t>Dependencia a sustancias se evaluó en 4 edades distintas</a:t>
            </a:r>
          </a:p>
        </p:txBody>
      </p:sp>
      <p:sp>
        <p:nvSpPr>
          <p:cNvPr id="7066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8A4153C-7C0C-4105-861C-327F8D9125E3}" type="slidenum">
              <a:rPr lang="es-MX" smtClean="0"/>
              <a:pPr/>
              <a:t>41</a:t>
            </a:fld>
            <a:endParaRPr lang="es-MX"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683" name="2 Marcador de notas"/>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s-MX" dirty="0" smtClean="0"/>
              <a:t>No hubo información disponible para cinco participantes en </a:t>
            </a:r>
            <a:r>
              <a:rPr lang="es-MX" dirty="0" err="1" smtClean="0"/>
              <a:t>dep</a:t>
            </a:r>
            <a:r>
              <a:rPr lang="es-MX" dirty="0" smtClean="0"/>
              <a:t> </a:t>
            </a:r>
            <a:r>
              <a:rPr lang="es-MX" dirty="0" err="1" smtClean="0"/>
              <a:t>alch</a:t>
            </a:r>
            <a:r>
              <a:rPr lang="es-MX" dirty="0" smtClean="0"/>
              <a:t> y drogas</a:t>
            </a:r>
          </a:p>
          <a:p>
            <a:pPr>
              <a:buFontTx/>
              <a:buChar char="-"/>
            </a:pPr>
            <a:r>
              <a:rPr lang="es-MX" dirty="0" smtClean="0"/>
              <a:t>Las cuatro medidas fueron usadas para calcular la máxima alteración debida al trastorno entre los 18 y 32 años.</a:t>
            </a:r>
          </a:p>
        </p:txBody>
      </p:sp>
      <p:sp>
        <p:nvSpPr>
          <p:cNvPr id="7168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37C703-1676-45C4-B0D5-E89A8409671D}" type="slidenum">
              <a:rPr lang="es-MX" smtClean="0"/>
              <a:pPr/>
              <a:t>42</a:t>
            </a:fld>
            <a:endParaRPr lang="es-MX"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3251" name="2 Marcador de notas"/>
          <p:cNvSpPr>
            <a:spLocks noGrp="1"/>
          </p:cNvSpPr>
          <p:nvPr>
            <p:ph type="body" idx="1"/>
          </p:nvPr>
        </p:nvSpPr>
        <p:spPr bwMode="auto">
          <a:noFill/>
        </p:spPr>
        <p:txBody>
          <a:bodyPr wrap="square" numCol="1" anchor="t" anchorCtr="0" compatLnSpc="1">
            <a:prstTxWarp prst="textNoShape">
              <a:avLst/>
            </a:prstTxWarp>
          </a:bodyPr>
          <a:lstStyle/>
          <a:p>
            <a:r>
              <a:rPr lang="es-MX" smtClean="0"/>
              <a:t>La </a:t>
            </a:r>
            <a:r>
              <a:rPr lang="es-MX" b="1" smtClean="0"/>
              <a:t>GP</a:t>
            </a:r>
            <a:r>
              <a:rPr lang="es-MX" smtClean="0"/>
              <a:t> es un área de investigación en la que a la conducta humana y a fenómenos mentales se les estudia una relación con factores heredados.</a:t>
            </a:r>
          </a:p>
          <a:p>
            <a:r>
              <a:rPr lang="es-MX" smtClean="0"/>
              <a:t>El termino </a:t>
            </a:r>
            <a:r>
              <a:rPr lang="es-MX" b="1" smtClean="0"/>
              <a:t>GP</a:t>
            </a:r>
            <a:r>
              <a:rPr lang="es-MX" smtClean="0"/>
              <a:t> es en realidad la abreviatura de </a:t>
            </a:r>
            <a:r>
              <a:rPr lang="es-MX" b="1" smtClean="0"/>
              <a:t>EGP</a:t>
            </a:r>
            <a:r>
              <a:rPr lang="es-MX" smtClean="0"/>
              <a:t>, que refleja el orden de la disciplina con el campo más grande de la </a:t>
            </a:r>
            <a:r>
              <a:rPr lang="es-MX" b="1" smtClean="0"/>
              <a:t>EG</a:t>
            </a:r>
            <a:r>
              <a:rPr lang="es-MX" smtClean="0"/>
              <a:t>.</a:t>
            </a:r>
          </a:p>
          <a:p>
            <a:endParaRPr lang="es-MX" smtClean="0"/>
          </a:p>
          <a:p>
            <a:pPr algn="just">
              <a:buFontTx/>
              <a:buChar char="•"/>
            </a:pPr>
            <a:r>
              <a:rPr lang="es-MX" smtClean="0"/>
              <a:t>Ciencia que se ocupa de la etiología, distribución y control de una enfermedad en grupos de familiares, así como de causas hereditarias de la enfermedad en las poblaciones. Meta: búsqueda de causas G/E-Intrac.</a:t>
            </a:r>
          </a:p>
        </p:txBody>
      </p:sp>
      <p:sp>
        <p:nvSpPr>
          <p:cNvPr id="5325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68F049-3B04-469C-8A36-8EC3EA1BCDA0}" type="slidenum">
              <a:rPr lang="es-MX" smtClean="0"/>
              <a:pPr/>
              <a:t>4</a:t>
            </a:fld>
            <a:endParaRPr lang="es-MX"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2707" name="2 Marcador de notas"/>
          <p:cNvSpPr>
            <a:spLocks noGrp="1"/>
          </p:cNvSpPr>
          <p:nvPr>
            <p:ph type="body" idx="1"/>
          </p:nvPr>
        </p:nvSpPr>
        <p:spPr bwMode="auto">
          <a:noFill/>
        </p:spPr>
        <p:txBody>
          <a:bodyPr wrap="square" numCol="1" anchor="t" anchorCtr="0" compatLnSpc="1">
            <a:prstTxWarp prst="textNoShape">
              <a:avLst/>
            </a:prstTxWarp>
          </a:bodyPr>
          <a:lstStyle/>
          <a:p>
            <a:r>
              <a:rPr lang="es-MX" smtClean="0"/>
              <a:t>Método que aumenta la confiabilidad de la información relacionada con la salud. Columnas representan unidades de tiempo y filas eventos.</a:t>
            </a:r>
          </a:p>
          <a:p>
            <a:r>
              <a:rPr lang="es-MX" smtClean="0"/>
              <a:t>-1°: Reportaron </a:t>
            </a:r>
            <a:r>
              <a:rPr lang="es-MX" b="1" smtClean="0"/>
              <a:t>eventos fácilmente recordados </a:t>
            </a:r>
            <a:r>
              <a:rPr lang="es-MX" smtClean="0"/>
              <a:t>(vida laboral, vida familiar, eventos estresantes)</a:t>
            </a:r>
          </a:p>
          <a:p>
            <a:r>
              <a:rPr lang="es-MX" smtClean="0"/>
              <a:t>-2°: Usando esto, se pidió que reportaran entre los </a:t>
            </a:r>
            <a:r>
              <a:rPr lang="es-MX" b="1" smtClean="0"/>
              <a:t>20 y 32 años</a:t>
            </a:r>
            <a:r>
              <a:rPr lang="es-MX" smtClean="0"/>
              <a:t>, sí; a) habían recibido atención mental por médico, psicólogo o psiq o ER, b) tomaron medicamento por enfermedad mental, y c) fueron tratados en hospitalización psiq, centro de rehabilitación en salud mental o desintoxicación por uso de sustancias.</a:t>
            </a:r>
          </a:p>
          <a:p>
            <a:r>
              <a:rPr lang="es-MX" smtClean="0"/>
              <a:t>-Los 3 fue reportado para cada uno de los 4 trastornos. </a:t>
            </a:r>
          </a:p>
        </p:txBody>
      </p:sp>
      <p:sp>
        <p:nvSpPr>
          <p:cNvPr id="7270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CCDF74-C7ED-4534-AFBB-3EDFD2F78E2B}" type="slidenum">
              <a:rPr lang="es-MX" smtClean="0"/>
              <a:pPr/>
              <a:t>43</a:t>
            </a:fld>
            <a:endParaRPr lang="es-MX"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3731" name="2 Marcador de notas"/>
          <p:cNvSpPr>
            <a:spLocks noGrp="1"/>
          </p:cNvSpPr>
          <p:nvPr>
            <p:ph type="body" idx="1"/>
          </p:nvPr>
        </p:nvSpPr>
        <p:spPr bwMode="auto">
          <a:noFill/>
        </p:spPr>
        <p:txBody>
          <a:bodyPr wrap="square" numCol="1" anchor="t" anchorCtr="0" compatLnSpc="1">
            <a:prstTxWarp prst="textNoShape">
              <a:avLst/>
            </a:prstTxWarp>
          </a:bodyPr>
          <a:lstStyle/>
          <a:p>
            <a:r>
              <a:rPr lang="es-MX" b="1" dirty="0" smtClean="0"/>
              <a:t>EI</a:t>
            </a:r>
            <a:r>
              <a:rPr lang="es-MX" dirty="0" smtClean="0"/>
              <a:t>: Definido como la edad de evaluación más temprana en la que se realizó el diagnóstico de un trastorno.</a:t>
            </a:r>
          </a:p>
          <a:p>
            <a:r>
              <a:rPr lang="es-MX" dirty="0" smtClean="0"/>
              <a:t>Debido a que era posible que algunos miembros iniciaran el trastorno en periodos de tiempo no evaluados, se creó una cohorte con el indicador adicional de la “edad de primer uso de servicio de salud mental”.</a:t>
            </a:r>
          </a:p>
          <a:p>
            <a:r>
              <a:rPr lang="es-MX" dirty="0" smtClean="0"/>
              <a:t>Se recodificó la </a:t>
            </a:r>
            <a:r>
              <a:rPr lang="es-MX" b="1" dirty="0" smtClean="0"/>
              <a:t>EI </a:t>
            </a:r>
            <a:r>
              <a:rPr lang="es-MX" dirty="0" smtClean="0"/>
              <a:t>a la edad de primer uso de servicios de salud mental en quienes éste haya sido antes del diagnóstico (21 TDM, 8 </a:t>
            </a:r>
            <a:r>
              <a:rPr lang="es-MX" dirty="0" err="1" smtClean="0"/>
              <a:t>Ans</a:t>
            </a:r>
            <a:r>
              <a:rPr lang="es-MX" dirty="0" smtClean="0"/>
              <a:t>, 3 D Alch y 3 D </a:t>
            </a:r>
            <a:r>
              <a:rPr lang="es-MX" dirty="0" err="1" smtClean="0"/>
              <a:t>drog</a:t>
            </a:r>
            <a:r>
              <a:rPr lang="es-MX" dirty="0" smtClean="0"/>
              <a:t>).</a:t>
            </a:r>
          </a:p>
        </p:txBody>
      </p:sp>
      <p:sp>
        <p:nvSpPr>
          <p:cNvPr id="7373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89B427A-E615-4C90-A474-186F61428B3A}" type="slidenum">
              <a:rPr lang="es-MX" smtClean="0"/>
              <a:pPr/>
              <a:t>44</a:t>
            </a:fld>
            <a:endParaRPr lang="es-MX"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4755" name="2 Marcador de notas"/>
          <p:cNvSpPr>
            <a:spLocks noGrp="1"/>
          </p:cNvSpPr>
          <p:nvPr>
            <p:ph type="body" idx="1"/>
          </p:nvPr>
        </p:nvSpPr>
        <p:spPr bwMode="auto">
          <a:noFill/>
        </p:spPr>
        <p:txBody>
          <a:bodyPr wrap="square" numCol="1" anchor="t" anchorCtr="0" compatLnSpc="1">
            <a:prstTxWarp prst="textNoShape">
              <a:avLst/>
            </a:prstTxWarp>
          </a:bodyPr>
          <a:lstStyle/>
          <a:p>
            <a:r>
              <a:rPr lang="es-MX" b="1" dirty="0" smtClean="0"/>
              <a:t>ME</a:t>
            </a:r>
            <a:endParaRPr lang="es-MX" dirty="0" smtClean="0"/>
          </a:p>
          <a:p>
            <a:r>
              <a:rPr lang="es-MX" dirty="0" smtClean="0"/>
              <a:t>-Series de análisis separadas para cada trastorno.</a:t>
            </a:r>
          </a:p>
          <a:p>
            <a:r>
              <a:rPr lang="es-MX" dirty="0" smtClean="0"/>
              <a:t>-1°: Se evaluó </a:t>
            </a:r>
            <a:r>
              <a:rPr lang="es-MX" b="1" dirty="0" smtClean="0"/>
              <a:t>FAMILIARIDAD</a:t>
            </a:r>
            <a:r>
              <a:rPr lang="es-MX" dirty="0" smtClean="0"/>
              <a:t> comparando presencia de trastornos “alguna vez vs nunca” en la historia familiar de </a:t>
            </a:r>
            <a:r>
              <a:rPr lang="es-MX" dirty="0" err="1" smtClean="0"/>
              <a:t>probandos</a:t>
            </a:r>
            <a:r>
              <a:rPr lang="es-MX" dirty="0" smtClean="0"/>
              <a:t> con un modelo de regresión lineal.</a:t>
            </a:r>
          </a:p>
          <a:p>
            <a:r>
              <a:rPr lang="es-MX" dirty="0" smtClean="0"/>
              <a:t>-2°: Se condujeron pruebas de </a:t>
            </a:r>
            <a:r>
              <a:rPr lang="es-MX" b="1" dirty="0" smtClean="0"/>
              <a:t>ASOCIACIÓN</a:t>
            </a:r>
            <a:r>
              <a:rPr lang="es-MX" dirty="0" smtClean="0"/>
              <a:t> entre características clínicas del trastorno y la historia familiar por 5 análisis de regresión lineal por separado (HF como desenlace y características clínicas como </a:t>
            </a:r>
            <a:r>
              <a:rPr lang="es-MX" dirty="0" err="1" smtClean="0"/>
              <a:t>predictor</a:t>
            </a:r>
            <a:r>
              <a:rPr lang="es-MX" dirty="0" smtClean="0"/>
              <a:t>); </a:t>
            </a:r>
            <a:r>
              <a:rPr lang="es-MX" b="1" dirty="0" smtClean="0"/>
              <a:t>A)</a:t>
            </a:r>
            <a:r>
              <a:rPr lang="es-MX" dirty="0" smtClean="0"/>
              <a:t> Recurrencia, </a:t>
            </a:r>
            <a:r>
              <a:rPr lang="es-MX" b="1" dirty="0" smtClean="0"/>
              <a:t>B)</a:t>
            </a:r>
            <a:r>
              <a:rPr lang="es-MX" dirty="0" smtClean="0"/>
              <a:t> Tasa más elevada de alteración en funcionamiento, </a:t>
            </a:r>
            <a:r>
              <a:rPr lang="es-MX" b="1" dirty="0" smtClean="0"/>
              <a:t>C)</a:t>
            </a:r>
            <a:r>
              <a:rPr lang="es-MX" dirty="0" smtClean="0"/>
              <a:t> Si el probando ha recibido tratamiento, </a:t>
            </a:r>
            <a:r>
              <a:rPr lang="es-MX" b="1" dirty="0" smtClean="0"/>
              <a:t>D)</a:t>
            </a:r>
            <a:r>
              <a:rPr lang="es-MX" dirty="0" smtClean="0"/>
              <a:t> Si el probando ha sido hospitalizado o ha usado medicamentos y </a:t>
            </a:r>
            <a:r>
              <a:rPr lang="es-MX" b="1" dirty="0" smtClean="0"/>
              <a:t>E)</a:t>
            </a:r>
            <a:r>
              <a:rPr lang="es-MX" dirty="0" smtClean="0"/>
              <a:t> Edad inicial de diagnóstico del trastorno.</a:t>
            </a:r>
          </a:p>
        </p:txBody>
      </p:sp>
      <p:sp>
        <p:nvSpPr>
          <p:cNvPr id="7475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B406F45-D71F-4449-BD0E-501F8A34A439}" type="slidenum">
              <a:rPr lang="es-MX" smtClean="0"/>
              <a:pPr/>
              <a:t>45</a:t>
            </a:fld>
            <a:endParaRPr lang="es-MX"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5779" name="2 Marcador de notas"/>
          <p:cNvSpPr>
            <a:spLocks noGrp="1"/>
          </p:cNvSpPr>
          <p:nvPr>
            <p:ph type="body" idx="1"/>
          </p:nvPr>
        </p:nvSpPr>
        <p:spPr bwMode="auto">
          <a:noFill/>
        </p:spPr>
        <p:txBody>
          <a:bodyPr wrap="square" numCol="1" anchor="t" anchorCtr="0" compatLnSpc="1">
            <a:prstTxWarp prst="textNoShape">
              <a:avLst/>
            </a:prstTxWarp>
          </a:bodyPr>
          <a:lstStyle/>
          <a:p>
            <a:r>
              <a:rPr lang="es-MX" b="1" smtClean="0"/>
              <a:t>Valor z</a:t>
            </a:r>
            <a:r>
              <a:rPr lang="es-MX" smtClean="0"/>
              <a:t>: Describir la posición de una observación </a:t>
            </a:r>
            <a:r>
              <a:rPr lang="es-MX" i="1" smtClean="0"/>
              <a:t>x </a:t>
            </a:r>
            <a:r>
              <a:rPr lang="es-MX" smtClean="0"/>
              <a:t>relativa a la media en unidades de desviación estándar.</a:t>
            </a:r>
          </a:p>
          <a:p>
            <a:r>
              <a:rPr lang="es-MX" smtClean="0"/>
              <a:t>El valor z de un valor x en un conjunto de datos, es la distancia a la que se encuentra x por encima o por debajo de la media.</a:t>
            </a:r>
            <a:endParaRPr lang="es-MX" i="1" smtClean="0"/>
          </a:p>
          <a:p>
            <a:r>
              <a:rPr lang="es-MX" smtClean="0"/>
              <a:t>Un valor z </a:t>
            </a:r>
            <a:r>
              <a:rPr lang="es-MX" b="1" smtClean="0"/>
              <a:t>negativo</a:t>
            </a:r>
            <a:r>
              <a:rPr lang="es-MX" smtClean="0"/>
              <a:t> indica que la observación está por debajo de la media.</a:t>
            </a:r>
          </a:p>
          <a:p>
            <a:r>
              <a:rPr lang="es-MX" smtClean="0"/>
              <a:t>Un valor z </a:t>
            </a:r>
            <a:r>
              <a:rPr lang="es-MX" b="1" smtClean="0"/>
              <a:t>positivo </a:t>
            </a:r>
            <a:r>
              <a:rPr lang="es-MX" smtClean="0"/>
              <a:t>indica que la observación está por encima de la media.</a:t>
            </a:r>
          </a:p>
        </p:txBody>
      </p:sp>
      <p:sp>
        <p:nvSpPr>
          <p:cNvPr id="7578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C9B608-B3E0-4882-A712-485950EAFB3C}" type="slidenum">
              <a:rPr lang="es-MX" smtClean="0"/>
              <a:pPr/>
              <a:t>46</a:t>
            </a:fld>
            <a:endParaRPr lang="es-MX"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6803" name="2 Marcador de notas"/>
          <p:cNvSpPr>
            <a:spLocks noGrp="1"/>
          </p:cNvSpPr>
          <p:nvPr>
            <p:ph type="body" idx="1"/>
          </p:nvPr>
        </p:nvSpPr>
        <p:spPr bwMode="auto">
          <a:noFill/>
        </p:spPr>
        <p:txBody>
          <a:bodyPr wrap="square" numCol="1" anchor="t" anchorCtr="0" compatLnSpc="1">
            <a:prstTxWarp prst="textNoShape">
              <a:avLst/>
            </a:prstTxWarp>
          </a:bodyPr>
          <a:lstStyle/>
          <a:p>
            <a:r>
              <a:rPr lang="es-MX" b="1" smtClean="0"/>
              <a:t>F, </a:t>
            </a:r>
            <a:r>
              <a:rPr lang="es-MX" smtClean="0"/>
              <a:t>Evidencia de F  para los 4 trastornos p&lt;.001</a:t>
            </a:r>
          </a:p>
          <a:p>
            <a:r>
              <a:rPr lang="es-MX" smtClean="0"/>
              <a:t>Los probandos alguna vez diagnosticados con un trastorno (circulo) tuvieron puntajes más altos de HF comparado con los que nunca lo fueron (cuadro).</a:t>
            </a:r>
          </a:p>
          <a:p>
            <a:r>
              <a:rPr lang="es-MX" smtClean="0"/>
              <a:t>-El </a:t>
            </a:r>
            <a:r>
              <a:rPr lang="es-MX" b="1" smtClean="0"/>
              <a:t>tamaño del efecto</a:t>
            </a:r>
            <a:r>
              <a:rPr lang="es-MX" smtClean="0"/>
              <a:t> (magnitud de la diferencia entre HF de probandos afectados vs los no afectados [pequeño 0.2-0.3, medio 0.5 y grande &gt;0.8]) fue 0.33 TDM, 0.29 Ans, 0.33 DAlch y 0.36 DD.</a:t>
            </a:r>
          </a:p>
          <a:p>
            <a:r>
              <a:rPr lang="es-MX" smtClean="0"/>
              <a:t>-No hubo evidencia de interacción por sexo en trastornos e HF (p&gt;.1).</a:t>
            </a:r>
          </a:p>
        </p:txBody>
      </p:sp>
      <p:sp>
        <p:nvSpPr>
          <p:cNvPr id="7680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90673F-B2FB-4063-81FC-F2856C84ED1D}" type="slidenum">
              <a:rPr lang="es-MX" smtClean="0"/>
              <a:pPr/>
              <a:t>47</a:t>
            </a:fld>
            <a:endParaRPr lang="es-MX"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7827" name="2 Marcador de notas"/>
          <p:cNvSpPr>
            <a:spLocks noGrp="1"/>
          </p:cNvSpPr>
          <p:nvPr>
            <p:ph type="body" idx="1"/>
          </p:nvPr>
        </p:nvSpPr>
        <p:spPr bwMode="auto">
          <a:noFill/>
        </p:spPr>
        <p:txBody>
          <a:bodyPr wrap="square" numCol="1" anchor="t" anchorCtr="0" compatLnSpc="1">
            <a:prstTxWarp prst="textNoShape">
              <a:avLst/>
            </a:prstTxWarp>
          </a:bodyPr>
          <a:lstStyle/>
          <a:p>
            <a:r>
              <a:rPr lang="es-MX" b="1" smtClean="0"/>
              <a:t>R</a:t>
            </a:r>
          </a:p>
          <a:p>
            <a:r>
              <a:rPr lang="es-MX" smtClean="0"/>
              <a:t>Entre los participantes alguna vez diagnosticados, hubo asociación significativa entre HF y ansiedad </a:t>
            </a:r>
            <a:r>
              <a:rPr lang="es-MX" b="1" smtClean="0"/>
              <a:t>(P=.005)</a:t>
            </a:r>
            <a:r>
              <a:rPr lang="es-MX" smtClean="0"/>
              <a:t> y DAlch </a:t>
            </a:r>
            <a:r>
              <a:rPr lang="es-MX" b="1" smtClean="0"/>
              <a:t>(P=.02)</a:t>
            </a:r>
            <a:r>
              <a:rPr lang="es-MX" smtClean="0"/>
              <a:t>.</a:t>
            </a:r>
          </a:p>
          <a:p>
            <a:r>
              <a:rPr lang="es-MX" smtClean="0"/>
              <a:t>Y conforme el número de evaluaciones en las que miembros fueron diagnosticados aumenta, también aumenta la proporción de familiares afectados, esta relación lineal se vio también en DD tras 2 eval.</a:t>
            </a:r>
          </a:p>
          <a:p>
            <a:r>
              <a:rPr lang="es-MX" smtClean="0"/>
              <a:t>-No hubo evidencia de interacción por sexo entre </a:t>
            </a:r>
            <a:r>
              <a:rPr lang="es-MX" b="1" smtClean="0"/>
              <a:t>R</a:t>
            </a:r>
            <a:r>
              <a:rPr lang="es-MX" smtClean="0"/>
              <a:t> e HF para Ans, DAlch y DD (p&gt;.30).</a:t>
            </a:r>
          </a:p>
          <a:p>
            <a:r>
              <a:rPr lang="es-MX" smtClean="0"/>
              <a:t>La asociación de R y TDM no fue significativa (P=.33). Sin embargo hubo interacción por sexo, para hombres hubo significancia significativamente positiva (P=.03).</a:t>
            </a:r>
          </a:p>
        </p:txBody>
      </p:sp>
      <p:sp>
        <p:nvSpPr>
          <p:cNvPr id="778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41352AD-AC39-4669-8E06-459ABCCD3D57}" type="slidenum">
              <a:rPr lang="es-MX" smtClean="0"/>
              <a:pPr/>
              <a:t>48</a:t>
            </a:fld>
            <a:endParaRPr lang="es-MX"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8851" name="2 Marcador de notas"/>
          <p:cNvSpPr>
            <a:spLocks noGrp="1"/>
          </p:cNvSpPr>
          <p:nvPr>
            <p:ph type="body" idx="1"/>
          </p:nvPr>
        </p:nvSpPr>
        <p:spPr bwMode="auto">
          <a:noFill/>
        </p:spPr>
        <p:txBody>
          <a:bodyPr wrap="square" numCol="1" anchor="t" anchorCtr="0" compatLnSpc="1">
            <a:prstTxWarp prst="textNoShape">
              <a:avLst/>
            </a:prstTxWarp>
          </a:bodyPr>
          <a:lstStyle/>
          <a:p>
            <a:r>
              <a:rPr lang="es-MX" smtClean="0"/>
              <a:t>Hubo asociación significativa entre deterioro auto-reportado e HF para Ansiedad </a:t>
            </a:r>
            <a:r>
              <a:rPr lang="es-MX" b="1" smtClean="0"/>
              <a:t>(P=.03)</a:t>
            </a:r>
            <a:r>
              <a:rPr lang="es-MX" smtClean="0"/>
              <a:t> y DAlch </a:t>
            </a:r>
            <a:r>
              <a:rPr lang="es-MX" b="1" smtClean="0"/>
              <a:t>(P=.001)</a:t>
            </a:r>
            <a:r>
              <a:rPr lang="es-MX" smtClean="0"/>
              <a:t>. Así como tendencia para TDM </a:t>
            </a:r>
            <a:r>
              <a:rPr lang="es-MX" b="1" smtClean="0"/>
              <a:t>(P=.10)</a:t>
            </a:r>
            <a:r>
              <a:rPr lang="es-MX" smtClean="0"/>
              <a:t> y DD </a:t>
            </a:r>
            <a:r>
              <a:rPr lang="es-MX" b="1" smtClean="0"/>
              <a:t>(P=.07)</a:t>
            </a:r>
            <a:r>
              <a:rPr lang="es-MX" smtClean="0"/>
              <a:t>.</a:t>
            </a:r>
          </a:p>
          <a:p>
            <a:r>
              <a:rPr lang="es-MX" smtClean="0"/>
              <a:t>-No hubo interacción significativa por sexo con P&gt;.30 para todos los trastornos.</a:t>
            </a:r>
          </a:p>
        </p:txBody>
      </p:sp>
      <p:sp>
        <p:nvSpPr>
          <p:cNvPr id="7885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BA876C7-852E-459D-B3A4-C343B4C5330F}" type="slidenum">
              <a:rPr lang="es-MX" smtClean="0"/>
              <a:pPr/>
              <a:t>49</a:t>
            </a:fld>
            <a:endParaRPr lang="es-MX"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9875" name="2 Marcador de notas"/>
          <p:cNvSpPr>
            <a:spLocks noGrp="1"/>
          </p:cNvSpPr>
          <p:nvPr>
            <p:ph type="body" idx="1"/>
          </p:nvPr>
        </p:nvSpPr>
        <p:spPr bwMode="auto">
          <a:noFill/>
        </p:spPr>
        <p:txBody>
          <a:bodyPr wrap="square" numCol="1" anchor="t" anchorCtr="0" compatLnSpc="1">
            <a:prstTxWarp prst="textNoShape">
              <a:avLst/>
            </a:prstTxWarp>
          </a:bodyPr>
          <a:lstStyle/>
          <a:p>
            <a:r>
              <a:rPr lang="es-MX" smtClean="0"/>
              <a:t>Hubo asociación significativamente fuerte con HF en probandos que experimentaron tratamiento por SSM en el grupo de TDM </a:t>
            </a:r>
            <a:r>
              <a:rPr lang="es-MX" b="1" smtClean="0"/>
              <a:t>(P=.04)</a:t>
            </a:r>
            <a:r>
              <a:rPr lang="es-MX" smtClean="0"/>
              <a:t>, DAlch </a:t>
            </a:r>
            <a:r>
              <a:rPr lang="es-MX" b="1" smtClean="0"/>
              <a:t>(P=.01)</a:t>
            </a:r>
            <a:r>
              <a:rPr lang="es-MX" smtClean="0"/>
              <a:t> y DD </a:t>
            </a:r>
            <a:r>
              <a:rPr lang="es-MX" b="1" smtClean="0"/>
              <a:t>(P=.02)</a:t>
            </a:r>
            <a:r>
              <a:rPr lang="es-MX" smtClean="0"/>
              <a:t>, no significativo para Ans </a:t>
            </a:r>
            <a:r>
              <a:rPr lang="es-MX" b="1" smtClean="0"/>
              <a:t>(P=.21)</a:t>
            </a:r>
            <a:r>
              <a:rPr lang="es-MX" smtClean="0"/>
              <a:t>.</a:t>
            </a:r>
          </a:p>
          <a:p>
            <a:r>
              <a:rPr lang="es-MX" smtClean="0"/>
              <a:t>-</a:t>
            </a:r>
            <a:r>
              <a:rPr lang="es-MX" b="1" smtClean="0"/>
              <a:t>Sin interacción por sexo</a:t>
            </a:r>
            <a:r>
              <a:rPr lang="es-MX" smtClean="0"/>
              <a:t> (todas, P=.21).</a:t>
            </a:r>
          </a:p>
          <a:p>
            <a:r>
              <a:rPr lang="es-MX" smtClean="0"/>
              <a:t>La asociación con HF fue más fuerte para quienes usaron medicamentos o fueron hospitalizados en TDM </a:t>
            </a:r>
            <a:r>
              <a:rPr lang="es-MX" b="1" smtClean="0"/>
              <a:t>(P=.01)</a:t>
            </a:r>
            <a:r>
              <a:rPr lang="es-MX" smtClean="0"/>
              <a:t> y DAlch </a:t>
            </a:r>
            <a:r>
              <a:rPr lang="es-MX" b="1" smtClean="0"/>
              <a:t>(P=.007)</a:t>
            </a:r>
            <a:r>
              <a:rPr lang="es-MX" smtClean="0"/>
              <a:t>.</a:t>
            </a:r>
          </a:p>
        </p:txBody>
      </p:sp>
      <p:sp>
        <p:nvSpPr>
          <p:cNvPr id="798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E47A46E-D41A-40AE-BC8D-94E6C14C0B13}" type="slidenum">
              <a:rPr lang="es-MX" smtClean="0"/>
              <a:pPr/>
              <a:t>50</a:t>
            </a:fld>
            <a:endParaRPr lang="es-MX"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0899" name="2 Marcador de notas"/>
          <p:cNvSpPr>
            <a:spLocks noGrp="1"/>
          </p:cNvSpPr>
          <p:nvPr>
            <p:ph type="body" idx="1"/>
          </p:nvPr>
        </p:nvSpPr>
        <p:spPr bwMode="auto">
          <a:noFill/>
        </p:spPr>
        <p:txBody>
          <a:bodyPr wrap="square" numCol="1" anchor="t" anchorCtr="0" compatLnSpc="1">
            <a:prstTxWarp prst="textNoShape">
              <a:avLst/>
            </a:prstTxWarp>
          </a:bodyPr>
          <a:lstStyle/>
          <a:p>
            <a:r>
              <a:rPr lang="es-MX" smtClean="0"/>
              <a:t>No se encontró asociación entre HF y EI para ningún trastorno (P&gt;.20) y tampoco interacciones por sexo (P&gt;.07).</a:t>
            </a:r>
          </a:p>
          <a:p>
            <a:r>
              <a:rPr lang="es-MX" smtClean="0"/>
              <a:t>-Se puede explicar porque los huecos entre “la evaluación del año previo” les permitió estimar la EI más tarde de lo que realmente era.</a:t>
            </a:r>
          </a:p>
          <a:p>
            <a:r>
              <a:rPr lang="es-MX" smtClean="0"/>
              <a:t>Se usaron pruebas post-hoc para indicadores alternativos de asociación, sin hallazgos.</a:t>
            </a:r>
          </a:p>
        </p:txBody>
      </p:sp>
      <p:sp>
        <p:nvSpPr>
          <p:cNvPr id="8090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F391A73-6AFA-4E9C-90CE-633CA4903080}" type="slidenum">
              <a:rPr lang="es-MX" smtClean="0"/>
              <a:pPr/>
              <a:t>51</a:t>
            </a:fld>
            <a:endParaRPr lang="es-MX"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1923" name="2 Marcador de notas"/>
          <p:cNvSpPr>
            <a:spLocks noGrp="1"/>
          </p:cNvSpPr>
          <p:nvPr>
            <p:ph type="body" idx="1"/>
          </p:nvPr>
        </p:nvSpPr>
        <p:spPr bwMode="auto">
          <a:noFill/>
        </p:spPr>
        <p:txBody>
          <a:bodyPr wrap="square" numCol="1" anchor="t" anchorCtr="0" compatLnSpc="1">
            <a:prstTxWarp prst="textNoShape">
              <a:avLst/>
            </a:prstTxWarp>
          </a:bodyPr>
          <a:lstStyle/>
          <a:p>
            <a:r>
              <a:rPr lang="es-MX" sz="800" smtClean="0"/>
              <a:t>AS (consiste en determinar que tan sensible es la respuesta del método al cambio de algunos datos, la variación en los datos del problema se analizaran individualmente asumiendo que los demás permanecerán sin modificación alguna)</a:t>
            </a:r>
          </a:p>
          <a:p>
            <a:r>
              <a:rPr lang="es-MX" smtClean="0"/>
              <a:t>Investigaciones previas han sugerido que la información de HF puede sesgarse por </a:t>
            </a:r>
            <a:r>
              <a:rPr lang="es-MX" b="1" smtClean="0"/>
              <a:t>FM</a:t>
            </a:r>
            <a:r>
              <a:rPr lang="es-MX" smtClean="0"/>
              <a:t>.</a:t>
            </a:r>
          </a:p>
          <a:p>
            <a:r>
              <a:rPr lang="es-MX" smtClean="0"/>
              <a:t>Se consideraron análisis de sensibilidad para los 5 factores para detectar si habían sesgado los resultados.</a:t>
            </a:r>
          </a:p>
          <a:p>
            <a:r>
              <a:rPr lang="es-MX" smtClean="0"/>
              <a:t>Todos los hallazgos fueron inalterados, excepto HF de TDM asociada con tratamiento para TDM </a:t>
            </a:r>
            <a:r>
              <a:rPr lang="es-MX" b="1" smtClean="0"/>
              <a:t>(P=.13)</a:t>
            </a:r>
          </a:p>
        </p:txBody>
      </p:sp>
      <p:sp>
        <p:nvSpPr>
          <p:cNvPr id="8192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E88131-9150-48CD-BA3E-65C4C4E98AA2}" type="slidenum">
              <a:rPr lang="es-MX" smtClean="0"/>
              <a:pPr/>
              <a:t>53</a:t>
            </a:fld>
            <a:endParaRPr lang="es-MX"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4275" name="2 Marcador de notas"/>
          <p:cNvSpPr>
            <a:spLocks noGrp="1"/>
          </p:cNvSpPr>
          <p:nvPr>
            <p:ph type="body" idx="1"/>
          </p:nvPr>
        </p:nvSpPr>
        <p:spPr bwMode="auto">
          <a:noFill/>
        </p:spPr>
        <p:txBody>
          <a:bodyPr wrap="square" numCol="1" anchor="t" anchorCtr="0" compatLnSpc="1">
            <a:prstTxWarp prst="textNoShape">
              <a:avLst/>
            </a:prstTxWarp>
          </a:bodyPr>
          <a:lstStyle/>
          <a:p>
            <a:r>
              <a:rPr lang="es-MX" smtClean="0"/>
              <a:t>La </a:t>
            </a:r>
            <a:r>
              <a:rPr lang="es-MX" b="1" smtClean="0"/>
              <a:t>PG</a:t>
            </a:r>
            <a:r>
              <a:rPr lang="es-MX" smtClean="0"/>
              <a:t> realiza búsquedas de un trastorno (o rasgo de psicopatología subumbral) siguiendo una serie de preguntas en progresión lógica.</a:t>
            </a:r>
          </a:p>
          <a:p>
            <a:r>
              <a:rPr lang="es-MX" smtClean="0"/>
              <a:t>Preguntas con dificultades para responder en caso de F complejos (como conducta o trastornos), sin embargo hay métodos disponibles para resolverlas.</a:t>
            </a:r>
          </a:p>
        </p:txBody>
      </p:sp>
      <p:sp>
        <p:nvSpPr>
          <p:cNvPr id="542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03D603-7802-45BA-8FE3-0A7317675F6C}" type="slidenum">
              <a:rPr lang="es-MX" smtClean="0"/>
              <a:pPr/>
              <a:t>5</a:t>
            </a:fld>
            <a:endParaRPr lang="es-MX"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2947" name="2 Marcador de notas"/>
          <p:cNvSpPr>
            <a:spLocks noGrp="1"/>
          </p:cNvSpPr>
          <p:nvPr>
            <p:ph type="body" idx="1"/>
          </p:nvPr>
        </p:nvSpPr>
        <p:spPr bwMode="auto">
          <a:noFill/>
        </p:spPr>
        <p:txBody>
          <a:bodyPr wrap="square" numCol="1" anchor="t" anchorCtr="0" compatLnSpc="1">
            <a:prstTxWarp prst="textNoShape">
              <a:avLst/>
            </a:prstTxWarp>
          </a:bodyPr>
          <a:lstStyle/>
          <a:p>
            <a:r>
              <a:rPr lang="es-MX" smtClean="0"/>
              <a:t>El estudio comparó la asociación entre índices clínicos de 4 trastornos y la HF, en general se encontró:</a:t>
            </a:r>
          </a:p>
          <a:p>
            <a:pPr>
              <a:buFontTx/>
              <a:buChar char="-"/>
            </a:pPr>
            <a:r>
              <a:rPr lang="es-MX" smtClean="0"/>
              <a:t>HF fue asociada con la presencia/ausencia de trastornos (4)</a:t>
            </a:r>
          </a:p>
          <a:p>
            <a:pPr>
              <a:buFontTx/>
              <a:buChar char="-"/>
            </a:pPr>
            <a:r>
              <a:rPr lang="es-MX" smtClean="0"/>
              <a:t>HF fue asociada con cursos recurrentes (4, - sign TDM en mujeres)</a:t>
            </a:r>
          </a:p>
          <a:p>
            <a:pPr>
              <a:buFontTx/>
              <a:buChar char="-"/>
            </a:pPr>
            <a:r>
              <a:rPr lang="es-MX" smtClean="0"/>
              <a:t>HF fue asociada con peor deterioro funcionamiento (4, - TDM y DAlch)</a:t>
            </a:r>
          </a:p>
          <a:p>
            <a:pPr>
              <a:buFontTx/>
              <a:buChar char="-"/>
            </a:pPr>
            <a:r>
              <a:rPr lang="es-MX" smtClean="0"/>
              <a:t>HF fue asociada con mayor uso de servicios (4, - Ans)</a:t>
            </a:r>
          </a:p>
          <a:p>
            <a:pPr>
              <a:buFontTx/>
              <a:buChar char="-"/>
            </a:pPr>
            <a:r>
              <a:rPr lang="es-MX" smtClean="0"/>
              <a:t>HF NO fue asociada con edad de inicio (4): Medición defectuosa, muestra demasiado joven, artefacto de atención clínica</a:t>
            </a:r>
          </a:p>
        </p:txBody>
      </p:sp>
      <p:sp>
        <p:nvSpPr>
          <p:cNvPr id="8294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8C6807E-9D35-47D8-883E-77C3BBB6FECB}" type="slidenum">
              <a:rPr lang="es-MX" smtClean="0"/>
              <a:pPr/>
              <a:t>54</a:t>
            </a:fld>
            <a:endParaRPr lang="es-MX"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pPr>
              <a:defRPr/>
            </a:pPr>
            <a:fld id="{E01F8203-F251-4846-B888-F56F744063F2}" type="slidenum">
              <a:rPr lang="es-MX" smtClean="0"/>
              <a:pPr>
                <a:defRPr/>
              </a:pPr>
              <a:t>55</a:t>
            </a:fld>
            <a:endParaRPr lang="es-MX"/>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pPr>
              <a:defRPr/>
            </a:pPr>
            <a:fld id="{E01F8203-F251-4846-B888-F56F744063F2}" type="slidenum">
              <a:rPr lang="es-MX" smtClean="0"/>
              <a:pPr>
                <a:defRPr/>
              </a:pPr>
              <a:t>56</a:t>
            </a:fld>
            <a:endParaRPr lang="es-MX"/>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pPr>
              <a:defRPr/>
            </a:pPr>
            <a:fld id="{E01F8203-F251-4846-B888-F56F744063F2}" type="slidenum">
              <a:rPr lang="es-MX" smtClean="0"/>
              <a:pPr>
                <a:defRPr/>
              </a:pPr>
              <a:t>62</a:t>
            </a:fld>
            <a:endParaRPr lang="es-MX"/>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pPr>
              <a:defRPr/>
            </a:pPr>
            <a:fld id="{E01F8203-F251-4846-B888-F56F744063F2}" type="slidenum">
              <a:rPr lang="es-MX" smtClean="0"/>
              <a:pPr>
                <a:defRPr/>
              </a:pPr>
              <a:t>69</a:t>
            </a:fld>
            <a:endParaRPr lang="es-MX"/>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pPr>
              <a:defRPr/>
            </a:pPr>
            <a:fld id="{E01F8203-F251-4846-B888-F56F744063F2}" type="slidenum">
              <a:rPr lang="es-MX" smtClean="0"/>
              <a:pPr>
                <a:defRPr/>
              </a:pPr>
              <a:t>70</a:t>
            </a:fld>
            <a:endParaRPr lang="es-MX"/>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5299" name="2 Marcador de notas"/>
          <p:cNvSpPr>
            <a:spLocks noGrp="1"/>
          </p:cNvSpPr>
          <p:nvPr>
            <p:ph type="body" idx="1"/>
          </p:nvPr>
        </p:nvSpPr>
        <p:spPr bwMode="auto">
          <a:noFill/>
        </p:spPr>
        <p:txBody>
          <a:bodyPr wrap="square" numCol="1" anchor="t" anchorCtr="0" compatLnSpc="1">
            <a:prstTxWarp prst="textNoShape">
              <a:avLst/>
            </a:prstTxWarp>
          </a:bodyPr>
          <a:lstStyle/>
          <a:p>
            <a:r>
              <a:rPr lang="es-MX" smtClean="0"/>
              <a:t>Los </a:t>
            </a:r>
            <a:r>
              <a:rPr lang="es-MX" b="1" smtClean="0"/>
              <a:t>EL</a:t>
            </a:r>
            <a:r>
              <a:rPr lang="es-MX" smtClean="0"/>
              <a:t> de genoma completo son la llave para la búsqueda de genes para enfermedades monogénicas, ¿es una estrategia útil para herencia compleja? No es garantía, al menos para Tr psiq.</a:t>
            </a:r>
          </a:p>
          <a:p>
            <a:r>
              <a:rPr lang="es-MX" smtClean="0"/>
              <a:t>Aunque reportes iniciales de evidencia para ligamiento tienen fortaleza, la replicación de los estudios no alcanza la magnitud incial.</a:t>
            </a:r>
          </a:p>
        </p:txBody>
      </p:sp>
      <p:sp>
        <p:nvSpPr>
          <p:cNvPr id="5530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63ED68-50DE-41AB-AE6F-046947C40CC2}" type="slidenum">
              <a:rPr lang="es-MX" smtClean="0"/>
              <a:pPr/>
              <a:t>6</a:t>
            </a:fld>
            <a:endParaRPr lang="es-MX"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pPr>
              <a:defRPr/>
            </a:pPr>
            <a:fld id="{E01F8203-F251-4846-B888-F56F744063F2}" type="slidenum">
              <a:rPr lang="es-MX" smtClean="0"/>
              <a:pPr>
                <a:defRPr/>
              </a:pPr>
              <a:t>7</a:t>
            </a:fld>
            <a:endParaRPr lang="es-MX"/>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pPr>
              <a:defRPr/>
            </a:pPr>
            <a:fld id="{E01F8203-F251-4846-B888-F56F744063F2}" type="slidenum">
              <a:rPr lang="es-MX" smtClean="0"/>
              <a:pPr>
                <a:defRPr/>
              </a:pPr>
              <a:t>8</a:t>
            </a:fld>
            <a:endParaRPr lang="es-MX"/>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pPr>
              <a:defRPr/>
            </a:pPr>
            <a:fld id="{E01F8203-F251-4846-B888-F56F744063F2}" type="slidenum">
              <a:rPr lang="es-MX" smtClean="0"/>
              <a:pPr>
                <a:defRPr/>
              </a:pPr>
              <a:t>9</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4" name="29 Marcador de fecha"/>
          <p:cNvSpPr>
            <a:spLocks noGrp="1"/>
          </p:cNvSpPr>
          <p:nvPr>
            <p:ph type="dt" sz="half" idx="10"/>
          </p:nvPr>
        </p:nvSpPr>
        <p:spPr/>
        <p:txBody>
          <a:bodyPr/>
          <a:lstStyle>
            <a:lvl1pPr>
              <a:defRPr/>
            </a:lvl1pPr>
          </a:lstStyle>
          <a:p>
            <a:pPr>
              <a:defRPr/>
            </a:pPr>
            <a:fld id="{1017900E-48F6-469E-868A-6506B4B57AF3}" type="datetimeFigureOut">
              <a:rPr lang="es-MX"/>
              <a:pPr>
                <a:defRPr/>
              </a:pPr>
              <a:t>29/08/2010</a:t>
            </a:fld>
            <a:endParaRPr lang="es-MX"/>
          </a:p>
        </p:txBody>
      </p:sp>
      <p:sp>
        <p:nvSpPr>
          <p:cNvPr id="5" name="18 Marcador de pie de página"/>
          <p:cNvSpPr>
            <a:spLocks noGrp="1"/>
          </p:cNvSpPr>
          <p:nvPr>
            <p:ph type="ftr" sz="quarter" idx="11"/>
          </p:nvPr>
        </p:nvSpPr>
        <p:spPr/>
        <p:txBody>
          <a:bodyPr/>
          <a:lstStyle>
            <a:lvl1pPr>
              <a:defRPr/>
            </a:lvl1pPr>
          </a:lstStyle>
          <a:p>
            <a:pPr>
              <a:defRPr/>
            </a:pPr>
            <a:endParaRPr lang="es-MX"/>
          </a:p>
        </p:txBody>
      </p:sp>
      <p:sp>
        <p:nvSpPr>
          <p:cNvPr id="6" name="26 Marcador de número de diapositiva"/>
          <p:cNvSpPr>
            <a:spLocks noGrp="1"/>
          </p:cNvSpPr>
          <p:nvPr>
            <p:ph type="sldNum" sz="quarter" idx="12"/>
          </p:nvPr>
        </p:nvSpPr>
        <p:spPr/>
        <p:txBody>
          <a:bodyPr/>
          <a:lstStyle>
            <a:lvl1pPr>
              <a:defRPr/>
            </a:lvl1pPr>
          </a:lstStyle>
          <a:p>
            <a:pPr>
              <a:defRPr/>
            </a:pPr>
            <a:fld id="{26EBA406-7874-4FD2-AEC6-39F3028B8EE4}" type="slidenum">
              <a:rPr lang="es-MX"/>
              <a:pPr>
                <a:defRPr/>
              </a:pPr>
              <a:t>‹Nº›</a:t>
            </a:fld>
            <a:endParaRPr lang="es-MX"/>
          </a:p>
        </p:txBody>
      </p:sp>
    </p:spTree>
  </p:cSld>
  <p:clrMapOvr>
    <a:overrideClrMapping bg1="dk1" tx1="lt1" bg2="dk2" tx2="lt2" accent1="accent1" accent2="accent2" accent3="accent3" accent4="accent4" accent5="accent5" accent6="accent6" hlink="hlink" folHlink="folHlink"/>
  </p:clrMapOvr>
  <p:transition spd="slow">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F283EC60-3A40-409D-9958-BCB6C1F64E5A}" type="datetimeFigureOut">
              <a:rPr lang="es-MX"/>
              <a:pPr>
                <a:defRPr/>
              </a:pPr>
              <a:t>29/08/2010</a:t>
            </a:fld>
            <a:endParaRPr lang="es-MX"/>
          </a:p>
        </p:txBody>
      </p:sp>
      <p:sp>
        <p:nvSpPr>
          <p:cNvPr id="5" name="21 Marcador de pie de página"/>
          <p:cNvSpPr>
            <a:spLocks noGrp="1"/>
          </p:cNvSpPr>
          <p:nvPr>
            <p:ph type="ftr" sz="quarter" idx="11"/>
          </p:nvPr>
        </p:nvSpPr>
        <p:spPr/>
        <p:txBody>
          <a:bodyPr/>
          <a:lstStyle>
            <a:lvl1pPr>
              <a:defRPr/>
            </a:lvl1pPr>
          </a:lstStyle>
          <a:p>
            <a:pPr>
              <a:defRPr/>
            </a:pPr>
            <a:endParaRPr lang="es-MX"/>
          </a:p>
        </p:txBody>
      </p:sp>
      <p:sp>
        <p:nvSpPr>
          <p:cNvPr id="6" name="17 Marcador de número de diapositiva"/>
          <p:cNvSpPr>
            <a:spLocks noGrp="1"/>
          </p:cNvSpPr>
          <p:nvPr>
            <p:ph type="sldNum" sz="quarter" idx="12"/>
          </p:nvPr>
        </p:nvSpPr>
        <p:spPr/>
        <p:txBody>
          <a:bodyPr/>
          <a:lstStyle>
            <a:lvl1pPr>
              <a:defRPr/>
            </a:lvl1pPr>
          </a:lstStyle>
          <a:p>
            <a:pPr>
              <a:defRPr/>
            </a:pPr>
            <a:fld id="{7EE36D95-8679-4249-9A2A-0C29E3C73D48}" type="slidenum">
              <a:rPr lang="es-MX"/>
              <a:pPr>
                <a:defRPr/>
              </a:pPr>
              <a:t>‹Nº›</a:t>
            </a:fld>
            <a:endParaRPr lang="es-MX"/>
          </a:p>
        </p:txBody>
      </p:sp>
    </p:spTree>
  </p:cSld>
  <p:clrMapOvr>
    <a:masterClrMapping/>
  </p:clrMapOvr>
  <p:transition spd="slow">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4FC9AEE4-AC7D-4DD0-A2B1-ED281C2CCBA0}" type="datetimeFigureOut">
              <a:rPr lang="es-MX"/>
              <a:pPr>
                <a:defRPr/>
              </a:pPr>
              <a:t>29/08/2010</a:t>
            </a:fld>
            <a:endParaRPr lang="es-MX"/>
          </a:p>
        </p:txBody>
      </p:sp>
      <p:sp>
        <p:nvSpPr>
          <p:cNvPr id="5" name="21 Marcador de pie de página"/>
          <p:cNvSpPr>
            <a:spLocks noGrp="1"/>
          </p:cNvSpPr>
          <p:nvPr>
            <p:ph type="ftr" sz="quarter" idx="11"/>
          </p:nvPr>
        </p:nvSpPr>
        <p:spPr/>
        <p:txBody>
          <a:bodyPr/>
          <a:lstStyle>
            <a:lvl1pPr>
              <a:defRPr/>
            </a:lvl1pPr>
          </a:lstStyle>
          <a:p>
            <a:pPr>
              <a:defRPr/>
            </a:pPr>
            <a:endParaRPr lang="es-MX"/>
          </a:p>
        </p:txBody>
      </p:sp>
      <p:sp>
        <p:nvSpPr>
          <p:cNvPr id="6" name="17 Marcador de número de diapositiva"/>
          <p:cNvSpPr>
            <a:spLocks noGrp="1"/>
          </p:cNvSpPr>
          <p:nvPr>
            <p:ph type="sldNum" sz="quarter" idx="12"/>
          </p:nvPr>
        </p:nvSpPr>
        <p:spPr/>
        <p:txBody>
          <a:bodyPr/>
          <a:lstStyle>
            <a:lvl1pPr>
              <a:defRPr/>
            </a:lvl1pPr>
          </a:lstStyle>
          <a:p>
            <a:pPr>
              <a:defRPr/>
            </a:pPr>
            <a:fld id="{17543767-3C60-47C0-8445-034099AEC19B}" type="slidenum">
              <a:rPr lang="es-MX"/>
              <a:pPr>
                <a:defRPr/>
              </a:pPr>
              <a:t>‹Nº›</a:t>
            </a:fld>
            <a:endParaRPr lang="es-MX"/>
          </a:p>
        </p:txBody>
      </p:sp>
    </p:spTree>
  </p:cSld>
  <p:clrMapOvr>
    <a:masterClrMapping/>
  </p:clrMapOvr>
  <p:transition spd="slow">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128ACDF9-DDF6-4D65-9301-EBA95687C573}" type="datetimeFigureOut">
              <a:rPr lang="es-MX"/>
              <a:pPr>
                <a:defRPr/>
              </a:pPr>
              <a:t>29/08/2010</a:t>
            </a:fld>
            <a:endParaRPr lang="es-MX"/>
          </a:p>
        </p:txBody>
      </p:sp>
      <p:sp>
        <p:nvSpPr>
          <p:cNvPr id="5" name="21 Marcador de pie de página"/>
          <p:cNvSpPr>
            <a:spLocks noGrp="1"/>
          </p:cNvSpPr>
          <p:nvPr>
            <p:ph type="ftr" sz="quarter" idx="11"/>
          </p:nvPr>
        </p:nvSpPr>
        <p:spPr/>
        <p:txBody>
          <a:bodyPr/>
          <a:lstStyle>
            <a:lvl1pPr>
              <a:defRPr/>
            </a:lvl1pPr>
          </a:lstStyle>
          <a:p>
            <a:pPr>
              <a:defRPr/>
            </a:pPr>
            <a:endParaRPr lang="es-MX"/>
          </a:p>
        </p:txBody>
      </p:sp>
      <p:sp>
        <p:nvSpPr>
          <p:cNvPr id="6" name="17 Marcador de número de diapositiva"/>
          <p:cNvSpPr>
            <a:spLocks noGrp="1"/>
          </p:cNvSpPr>
          <p:nvPr>
            <p:ph type="sldNum" sz="quarter" idx="12"/>
          </p:nvPr>
        </p:nvSpPr>
        <p:spPr/>
        <p:txBody>
          <a:bodyPr/>
          <a:lstStyle>
            <a:lvl1pPr>
              <a:defRPr/>
            </a:lvl1pPr>
          </a:lstStyle>
          <a:p>
            <a:pPr>
              <a:defRPr/>
            </a:pPr>
            <a:fld id="{104516A3-4779-4419-98FB-BF36B7FA3FA2}" type="slidenum">
              <a:rPr lang="es-MX"/>
              <a:pPr>
                <a:defRPr/>
              </a:pPr>
              <a:t>‹Nº›</a:t>
            </a:fld>
            <a:endParaRPr lang="es-MX"/>
          </a:p>
        </p:txBody>
      </p:sp>
    </p:spTree>
  </p:cSld>
  <p:clrMapOvr>
    <a:masterClrMapping/>
  </p:clrMapOvr>
  <p:transition spd="slow">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38B4C116-A922-44BB-AA22-B006F61275F3}" type="datetimeFigureOut">
              <a:rPr lang="es-MX"/>
              <a:pPr>
                <a:defRPr/>
              </a:pPr>
              <a:t>29/08/2010</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4CED7EB9-61A0-4936-8F27-F75B3CCDBA44}" type="slidenum">
              <a:rPr lang="es-MX"/>
              <a:pPr>
                <a:defRPr/>
              </a:pPr>
              <a:t>‹Nº›</a:t>
            </a:fld>
            <a:endParaRPr lang="es-MX"/>
          </a:p>
        </p:txBody>
      </p:sp>
    </p:spTree>
  </p:cSld>
  <p:clrMapOvr>
    <a:overrideClrMapping bg1="dk1" tx1="lt1" bg2="dk2" tx2="lt2" accent1="accent1" accent2="accent2" accent3="accent3" accent4="accent4" accent5="accent5" accent6="accent6" hlink="hlink" folHlink="folHlink"/>
  </p:clrMapOvr>
  <p:transition spd="slow">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fld id="{AB18C604-6B69-4907-B634-FDE68EA87FD8}" type="datetimeFigureOut">
              <a:rPr lang="es-MX"/>
              <a:pPr>
                <a:defRPr/>
              </a:pPr>
              <a:t>29/08/2010</a:t>
            </a:fld>
            <a:endParaRPr lang="es-MX"/>
          </a:p>
        </p:txBody>
      </p:sp>
      <p:sp>
        <p:nvSpPr>
          <p:cNvPr id="6" name="21 Marcador de pie de página"/>
          <p:cNvSpPr>
            <a:spLocks noGrp="1"/>
          </p:cNvSpPr>
          <p:nvPr>
            <p:ph type="ftr" sz="quarter" idx="11"/>
          </p:nvPr>
        </p:nvSpPr>
        <p:spPr/>
        <p:txBody>
          <a:bodyPr/>
          <a:lstStyle>
            <a:lvl1pPr>
              <a:defRPr/>
            </a:lvl1pPr>
          </a:lstStyle>
          <a:p>
            <a:pPr>
              <a:defRPr/>
            </a:pPr>
            <a:endParaRPr lang="es-MX"/>
          </a:p>
        </p:txBody>
      </p:sp>
      <p:sp>
        <p:nvSpPr>
          <p:cNvPr id="7" name="17 Marcador de número de diapositiva"/>
          <p:cNvSpPr>
            <a:spLocks noGrp="1"/>
          </p:cNvSpPr>
          <p:nvPr>
            <p:ph type="sldNum" sz="quarter" idx="12"/>
          </p:nvPr>
        </p:nvSpPr>
        <p:spPr/>
        <p:txBody>
          <a:bodyPr/>
          <a:lstStyle>
            <a:lvl1pPr>
              <a:defRPr/>
            </a:lvl1pPr>
          </a:lstStyle>
          <a:p>
            <a:pPr>
              <a:defRPr/>
            </a:pPr>
            <a:fld id="{53F2713B-565F-4201-AEA4-00FB451D89C7}" type="slidenum">
              <a:rPr lang="es-MX"/>
              <a:pPr>
                <a:defRPr/>
              </a:pPr>
              <a:t>‹Nº›</a:t>
            </a:fld>
            <a:endParaRPr lang="es-MX"/>
          </a:p>
        </p:txBody>
      </p:sp>
    </p:spTree>
  </p:cSld>
  <p:clrMapOvr>
    <a:masterClrMapping/>
  </p:clrMapOvr>
  <p:transition spd="slow">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9 Marcador de fecha"/>
          <p:cNvSpPr>
            <a:spLocks noGrp="1"/>
          </p:cNvSpPr>
          <p:nvPr>
            <p:ph type="dt" sz="half" idx="10"/>
          </p:nvPr>
        </p:nvSpPr>
        <p:spPr/>
        <p:txBody>
          <a:bodyPr/>
          <a:lstStyle>
            <a:lvl1pPr>
              <a:defRPr/>
            </a:lvl1pPr>
          </a:lstStyle>
          <a:p>
            <a:pPr>
              <a:defRPr/>
            </a:pPr>
            <a:fld id="{0EC96989-6E9C-4D13-A3E6-CEDAB5A39993}" type="datetimeFigureOut">
              <a:rPr lang="es-MX"/>
              <a:pPr>
                <a:defRPr/>
              </a:pPr>
              <a:t>29/08/2010</a:t>
            </a:fld>
            <a:endParaRPr lang="es-MX"/>
          </a:p>
        </p:txBody>
      </p:sp>
      <p:sp>
        <p:nvSpPr>
          <p:cNvPr id="8" name="21 Marcador de pie de página"/>
          <p:cNvSpPr>
            <a:spLocks noGrp="1"/>
          </p:cNvSpPr>
          <p:nvPr>
            <p:ph type="ftr" sz="quarter" idx="11"/>
          </p:nvPr>
        </p:nvSpPr>
        <p:spPr/>
        <p:txBody>
          <a:bodyPr/>
          <a:lstStyle>
            <a:lvl1pPr>
              <a:defRPr/>
            </a:lvl1pPr>
          </a:lstStyle>
          <a:p>
            <a:pPr>
              <a:defRPr/>
            </a:pPr>
            <a:endParaRPr lang="es-MX"/>
          </a:p>
        </p:txBody>
      </p:sp>
      <p:sp>
        <p:nvSpPr>
          <p:cNvPr id="9" name="17 Marcador de número de diapositiva"/>
          <p:cNvSpPr>
            <a:spLocks noGrp="1"/>
          </p:cNvSpPr>
          <p:nvPr>
            <p:ph type="sldNum" sz="quarter" idx="12"/>
          </p:nvPr>
        </p:nvSpPr>
        <p:spPr/>
        <p:txBody>
          <a:bodyPr/>
          <a:lstStyle>
            <a:lvl1pPr>
              <a:defRPr/>
            </a:lvl1pPr>
          </a:lstStyle>
          <a:p>
            <a:pPr>
              <a:defRPr/>
            </a:pPr>
            <a:fld id="{0D837B46-FBF4-4805-AE93-0BE6B0B03B51}" type="slidenum">
              <a:rPr lang="es-MX"/>
              <a:pPr>
                <a:defRPr/>
              </a:pPr>
              <a:t>‹Nº›</a:t>
            </a:fld>
            <a:endParaRPr lang="es-MX"/>
          </a:p>
        </p:txBody>
      </p:sp>
    </p:spTree>
  </p:cSld>
  <p:clrMapOvr>
    <a:masterClrMapping/>
  </p:clrMapOvr>
  <p:transition spd="slow">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9 Marcador de fecha"/>
          <p:cNvSpPr>
            <a:spLocks noGrp="1"/>
          </p:cNvSpPr>
          <p:nvPr>
            <p:ph type="dt" sz="half" idx="10"/>
          </p:nvPr>
        </p:nvSpPr>
        <p:spPr/>
        <p:txBody>
          <a:bodyPr/>
          <a:lstStyle>
            <a:lvl1pPr>
              <a:defRPr/>
            </a:lvl1pPr>
          </a:lstStyle>
          <a:p>
            <a:pPr>
              <a:defRPr/>
            </a:pPr>
            <a:fld id="{7596F826-E110-4A3D-B722-7070F5134E78}" type="datetimeFigureOut">
              <a:rPr lang="es-MX"/>
              <a:pPr>
                <a:defRPr/>
              </a:pPr>
              <a:t>29/08/2010</a:t>
            </a:fld>
            <a:endParaRPr lang="es-MX"/>
          </a:p>
        </p:txBody>
      </p:sp>
      <p:sp>
        <p:nvSpPr>
          <p:cNvPr id="4" name="21 Marcador de pie de página"/>
          <p:cNvSpPr>
            <a:spLocks noGrp="1"/>
          </p:cNvSpPr>
          <p:nvPr>
            <p:ph type="ftr" sz="quarter" idx="11"/>
          </p:nvPr>
        </p:nvSpPr>
        <p:spPr/>
        <p:txBody>
          <a:bodyPr/>
          <a:lstStyle>
            <a:lvl1pPr>
              <a:defRPr/>
            </a:lvl1pPr>
          </a:lstStyle>
          <a:p>
            <a:pPr>
              <a:defRPr/>
            </a:pPr>
            <a:endParaRPr lang="es-MX"/>
          </a:p>
        </p:txBody>
      </p:sp>
      <p:sp>
        <p:nvSpPr>
          <p:cNvPr id="5" name="17 Marcador de número de diapositiva"/>
          <p:cNvSpPr>
            <a:spLocks noGrp="1"/>
          </p:cNvSpPr>
          <p:nvPr>
            <p:ph type="sldNum" sz="quarter" idx="12"/>
          </p:nvPr>
        </p:nvSpPr>
        <p:spPr/>
        <p:txBody>
          <a:bodyPr/>
          <a:lstStyle>
            <a:lvl1pPr>
              <a:defRPr/>
            </a:lvl1pPr>
          </a:lstStyle>
          <a:p>
            <a:pPr>
              <a:defRPr/>
            </a:pPr>
            <a:fld id="{733707BC-AFDB-4C05-82E1-EEAD0419A6B5}" type="slidenum">
              <a:rPr lang="es-MX"/>
              <a:pPr>
                <a:defRPr/>
              </a:pPr>
              <a:t>‹Nº›</a:t>
            </a:fld>
            <a:endParaRPr lang="es-MX"/>
          </a:p>
        </p:txBody>
      </p:sp>
    </p:spTree>
  </p:cSld>
  <p:clrMapOvr>
    <a:masterClrMapping/>
  </p:clrMapOvr>
  <p:transition spd="slow">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pPr>
              <a:defRPr/>
            </a:pPr>
            <a:fld id="{3DFE30EE-DE33-406D-8285-617F2DEA5C8D}" type="datetimeFigureOut">
              <a:rPr lang="es-MX"/>
              <a:pPr>
                <a:defRPr/>
              </a:pPr>
              <a:t>29/08/2010</a:t>
            </a:fld>
            <a:endParaRPr lang="es-MX"/>
          </a:p>
        </p:txBody>
      </p:sp>
      <p:sp>
        <p:nvSpPr>
          <p:cNvPr id="3" name="21 Marcador de pie de página"/>
          <p:cNvSpPr>
            <a:spLocks noGrp="1"/>
          </p:cNvSpPr>
          <p:nvPr>
            <p:ph type="ftr" sz="quarter" idx="11"/>
          </p:nvPr>
        </p:nvSpPr>
        <p:spPr/>
        <p:txBody>
          <a:bodyPr/>
          <a:lstStyle>
            <a:lvl1pPr>
              <a:defRPr/>
            </a:lvl1pPr>
          </a:lstStyle>
          <a:p>
            <a:pPr>
              <a:defRPr/>
            </a:pPr>
            <a:endParaRPr lang="es-MX"/>
          </a:p>
        </p:txBody>
      </p:sp>
      <p:sp>
        <p:nvSpPr>
          <p:cNvPr id="4" name="17 Marcador de número de diapositiva"/>
          <p:cNvSpPr>
            <a:spLocks noGrp="1"/>
          </p:cNvSpPr>
          <p:nvPr>
            <p:ph type="sldNum" sz="quarter" idx="12"/>
          </p:nvPr>
        </p:nvSpPr>
        <p:spPr/>
        <p:txBody>
          <a:bodyPr/>
          <a:lstStyle>
            <a:lvl1pPr>
              <a:defRPr/>
            </a:lvl1pPr>
          </a:lstStyle>
          <a:p>
            <a:pPr>
              <a:defRPr/>
            </a:pPr>
            <a:fld id="{F0C22E2E-6D02-4957-A5BC-9E70640015BB}" type="slidenum">
              <a:rPr lang="es-MX"/>
              <a:pPr>
                <a:defRPr/>
              </a:pPr>
              <a:t>‹Nº›</a:t>
            </a:fld>
            <a:endParaRPr lang="es-MX"/>
          </a:p>
        </p:txBody>
      </p:sp>
    </p:spTree>
  </p:cSld>
  <p:clrMapOvr>
    <a:masterClrMapping/>
  </p:clrMapOvr>
  <p:transition spd="slow">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fld id="{DB24359C-AED5-4ECB-98E1-9AB7825CB078}" type="datetimeFigureOut">
              <a:rPr lang="es-MX"/>
              <a:pPr>
                <a:defRPr/>
              </a:pPr>
              <a:t>29/08/2010</a:t>
            </a:fld>
            <a:endParaRPr lang="es-MX"/>
          </a:p>
        </p:txBody>
      </p:sp>
      <p:sp>
        <p:nvSpPr>
          <p:cNvPr id="6" name="21 Marcador de pie de página"/>
          <p:cNvSpPr>
            <a:spLocks noGrp="1"/>
          </p:cNvSpPr>
          <p:nvPr>
            <p:ph type="ftr" sz="quarter" idx="11"/>
          </p:nvPr>
        </p:nvSpPr>
        <p:spPr/>
        <p:txBody>
          <a:bodyPr/>
          <a:lstStyle>
            <a:lvl1pPr>
              <a:defRPr/>
            </a:lvl1pPr>
          </a:lstStyle>
          <a:p>
            <a:pPr>
              <a:defRPr/>
            </a:pPr>
            <a:endParaRPr lang="es-MX"/>
          </a:p>
        </p:txBody>
      </p:sp>
      <p:sp>
        <p:nvSpPr>
          <p:cNvPr id="7" name="17 Marcador de número de diapositiva"/>
          <p:cNvSpPr>
            <a:spLocks noGrp="1"/>
          </p:cNvSpPr>
          <p:nvPr>
            <p:ph type="sldNum" sz="quarter" idx="12"/>
          </p:nvPr>
        </p:nvSpPr>
        <p:spPr/>
        <p:txBody>
          <a:bodyPr/>
          <a:lstStyle>
            <a:lvl1pPr>
              <a:defRPr/>
            </a:lvl1pPr>
          </a:lstStyle>
          <a:p>
            <a:pPr>
              <a:defRPr/>
            </a:pPr>
            <a:fld id="{EA8D42C0-298B-44DA-95AB-9A9D3F4C7EB2}" type="slidenum">
              <a:rPr lang="es-MX"/>
              <a:pPr>
                <a:defRPr/>
              </a:pPr>
              <a:t>‹Nº›</a:t>
            </a:fld>
            <a:endParaRPr lang="es-MX"/>
          </a:p>
        </p:txBody>
      </p:sp>
    </p:spTree>
  </p:cSld>
  <p:clrMapOvr>
    <a:masterClrMapping/>
  </p:clrMapOvr>
  <p:transition spd="slow">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4 Recortar y redondear rectángulo de esquina sencilla"/>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5 Triángulo rectángulo"/>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6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7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 name="1 Título"/>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s-ES" smtClean="0"/>
              <a:t>Haga clic para modificar el estilo de título del patrón</a:t>
            </a:r>
            <a:endParaRPr lang="en-US"/>
          </a:p>
        </p:txBody>
      </p:sp>
      <p:sp>
        <p:nvSpPr>
          <p:cNvPr id="4" name="3 Marcador de texto"/>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9" name="4 Marcador de fecha"/>
          <p:cNvSpPr>
            <a:spLocks noGrp="1"/>
          </p:cNvSpPr>
          <p:nvPr>
            <p:ph type="dt" sz="half" idx="10"/>
          </p:nvPr>
        </p:nvSpPr>
        <p:spPr/>
        <p:txBody>
          <a:bodyPr/>
          <a:lstStyle>
            <a:lvl1pPr>
              <a:defRPr/>
            </a:lvl1pPr>
          </a:lstStyle>
          <a:p>
            <a:pPr>
              <a:defRPr/>
            </a:pPr>
            <a:fld id="{168629F1-D730-4AB5-8005-E1373DD281B9}" type="datetimeFigureOut">
              <a:rPr lang="es-MX"/>
              <a:pPr>
                <a:defRPr/>
              </a:pPr>
              <a:t>29/08/2010</a:t>
            </a:fld>
            <a:endParaRPr lang="es-MX"/>
          </a:p>
        </p:txBody>
      </p:sp>
      <p:sp>
        <p:nvSpPr>
          <p:cNvPr id="10" name="5 Marcador de pie de página"/>
          <p:cNvSpPr>
            <a:spLocks noGrp="1"/>
          </p:cNvSpPr>
          <p:nvPr>
            <p:ph type="ftr" sz="quarter" idx="11"/>
          </p:nvPr>
        </p:nvSpPr>
        <p:spPr/>
        <p:txBody>
          <a:bodyPr/>
          <a:lstStyle>
            <a:lvl1pPr>
              <a:defRPr/>
            </a:lvl1pPr>
          </a:lstStyle>
          <a:p>
            <a:pPr>
              <a:defRPr/>
            </a:pPr>
            <a:endParaRPr lang="es-MX"/>
          </a:p>
        </p:txBody>
      </p:sp>
      <p:sp>
        <p:nvSpPr>
          <p:cNvPr id="11" name="6 Marcador de número de diapositiva"/>
          <p:cNvSpPr>
            <a:spLocks noGrp="1"/>
          </p:cNvSpPr>
          <p:nvPr>
            <p:ph type="sldNum" sz="quarter" idx="12"/>
          </p:nvPr>
        </p:nvSpPr>
        <p:spPr>
          <a:xfrm>
            <a:off x="8077200" y="6356350"/>
            <a:ext cx="609600" cy="365125"/>
          </a:xfrm>
        </p:spPr>
        <p:txBody>
          <a:bodyPr/>
          <a:lstStyle>
            <a:lvl1pPr>
              <a:defRPr/>
            </a:lvl1pPr>
          </a:lstStyle>
          <a:p>
            <a:pPr>
              <a:defRPr/>
            </a:pPr>
            <a:fld id="{EB383C80-F41B-4D84-935D-FB5D57974476}" type="slidenum">
              <a:rPr lang="es-MX"/>
              <a:pPr>
                <a:defRPr/>
              </a:pPr>
              <a:t>‹Nº›</a:t>
            </a:fld>
            <a:endParaRPr lang="es-MX"/>
          </a:p>
        </p:txBody>
      </p:sp>
    </p:spTree>
  </p:cSld>
  <p:clrMapOvr>
    <a:masterClrMapping/>
  </p:clrMapOvr>
  <p:transition spd="slow">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7 Forma libre"/>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1028" name="8 Marcador de título"/>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s-ES" smtClean="0"/>
              <a:t>Haga clic para modificar el estilo de título del patrón</a:t>
            </a:r>
            <a:endParaRPr lang="en-US" smtClean="0"/>
          </a:p>
        </p:txBody>
      </p:sp>
      <p:sp>
        <p:nvSpPr>
          <p:cNvPr id="1029" name="29 Marcador de texto"/>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AC9F76FA-DB28-4EF9-AC83-9A08679BB9AF}" type="datetimeFigureOut">
              <a:rPr lang="es-MX"/>
              <a:pPr>
                <a:defRPr/>
              </a:pPr>
              <a:t>29/08/2010</a:t>
            </a:fld>
            <a:endParaRPr lang="es-MX"/>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s-MX"/>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DCF78FE8-7B21-44FA-BF59-8662CF5B09D3}" type="slidenum">
              <a:rPr lang="es-MX"/>
              <a:pPr>
                <a:defRPr/>
              </a:pPr>
              <a:t>‹Nº›</a:t>
            </a:fld>
            <a:endParaRPr lang="es-MX"/>
          </a:p>
        </p:txBody>
      </p:sp>
      <p:grpSp>
        <p:nvGrpSpPr>
          <p:cNvPr id="1033" name="1 Grupo"/>
          <p:cNvGrpSpPr>
            <a:grpSpLocks/>
          </p:cNvGrpSpPr>
          <p:nvPr/>
        </p:nvGrpSpPr>
        <p:grpSpPr bwMode="auto">
          <a:xfrm>
            <a:off x="-19050" y="203200"/>
            <a:ext cx="9180513" cy="647700"/>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183" r:id="rId1"/>
    <p:sldLayoutId id="2147484175" r:id="rId2"/>
    <p:sldLayoutId id="2147484184" r:id="rId3"/>
    <p:sldLayoutId id="2147484176" r:id="rId4"/>
    <p:sldLayoutId id="2147484177" r:id="rId5"/>
    <p:sldLayoutId id="2147484178" r:id="rId6"/>
    <p:sldLayoutId id="2147484179" r:id="rId7"/>
    <p:sldLayoutId id="2147484180" r:id="rId8"/>
    <p:sldLayoutId id="2147484185" r:id="rId9"/>
    <p:sldLayoutId id="2147484181" r:id="rId10"/>
    <p:sldLayoutId id="2147484182" r:id="rId11"/>
  </p:sldLayoutIdLst>
  <p:transition spd="slow">
    <p:cut/>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en.wikipedia.org/wiki/Positional_cloning#Positional_cloning" TargetMode="Externa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video" Target="file:///E:\IMAGENES%20%20GENETICA\Sintesis%20proteica%20subtitulado.wmv"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7.xml"/><Relationship Id="rId1" Type="http://schemas.openxmlformats.org/officeDocument/2006/relationships/video" Target="file:///E:\IMAGENES%20%20GENETICA\Replicacin%20del%20ADN%20con%20%20AUDIO%20latino.wmv" TargetMode="Externa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video" Target="file:///E:\IMAGENES%20%20GENETICA\Transcripcin.wmv" TargetMode="External"/><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revolucion_genetica.jpg"/>
          <p:cNvPicPr>
            <a:picLocks noChangeAspect="1"/>
          </p:cNvPicPr>
          <p:nvPr/>
        </p:nvPicPr>
        <p:blipFill>
          <a:blip r:embed="rId3" cstate="print">
            <a:lum bright="70000" contrast="-70000"/>
          </a:blip>
          <a:srcRect l="15271" t="5975" r="24822" b="4042"/>
          <a:stretch>
            <a:fillRect/>
          </a:stretch>
        </p:blipFill>
        <p:spPr>
          <a:xfrm>
            <a:off x="171450" y="1517650"/>
            <a:ext cx="8801100" cy="5162550"/>
          </a:xfrm>
          <a:prstGeom prst="rect">
            <a:avLst/>
          </a:prstGeom>
          <a:ln>
            <a:noFill/>
          </a:ln>
          <a:effectLst>
            <a:softEdge rad="112500"/>
          </a:effectLst>
        </p:spPr>
      </p:pic>
      <p:sp>
        <p:nvSpPr>
          <p:cNvPr id="2050" name="1 Título"/>
          <p:cNvSpPr>
            <a:spLocks noGrp="1"/>
          </p:cNvSpPr>
          <p:nvPr>
            <p:ph type="ctrTitle"/>
          </p:nvPr>
        </p:nvSpPr>
        <p:spPr>
          <a:xfrm>
            <a:off x="498475" y="1268760"/>
            <a:ext cx="8385175" cy="1575175"/>
          </a:xfrm>
        </p:spPr>
        <p:txBody>
          <a:bodyPr>
            <a:noAutofit/>
          </a:bodyPr>
          <a:lstStyle/>
          <a:p>
            <a:pPr algn="ctr" eaLnBrk="1" hangingPunct="1">
              <a:defRPr/>
            </a:pPr>
            <a:r>
              <a:rPr lang="es-MX" sz="4400" dirty="0" smtClean="0"/>
              <a:t>PSIQUIATRIA  Y  GENETICA </a:t>
            </a:r>
            <a:br>
              <a:rPr lang="es-MX" sz="4400" dirty="0" smtClean="0"/>
            </a:br>
            <a:r>
              <a:rPr lang="es-MX" sz="3200" dirty="0" smtClean="0"/>
              <a:t>UN  PROCESO EVOLUTIVO </a:t>
            </a:r>
            <a:endParaRPr lang="es-MX" sz="3200" b="0" dirty="0" smtClean="0"/>
          </a:p>
        </p:txBody>
      </p:sp>
      <p:sp>
        <p:nvSpPr>
          <p:cNvPr id="5124" name="2 Subtítulo"/>
          <p:cNvSpPr>
            <a:spLocks noGrp="1"/>
          </p:cNvSpPr>
          <p:nvPr>
            <p:ph type="subTitle" idx="1"/>
          </p:nvPr>
        </p:nvSpPr>
        <p:spPr>
          <a:xfrm>
            <a:off x="1016605" y="4374105"/>
            <a:ext cx="6705600" cy="1397000"/>
          </a:xfrm>
        </p:spPr>
        <p:txBody>
          <a:bodyPr/>
          <a:lstStyle/>
          <a:p>
            <a:pPr marR="0" algn="ctr" eaLnBrk="1" hangingPunct="1"/>
            <a:r>
              <a:rPr lang="es-MX" sz="2000" b="1" dirty="0" smtClean="0">
                <a:solidFill>
                  <a:schemeClr val="bg1"/>
                </a:solidFill>
              </a:rPr>
              <a:t>Dr.  Carlos  Albis  García  M. D. </a:t>
            </a:r>
          </a:p>
          <a:p>
            <a:pPr marR="0" algn="ctr" eaLnBrk="1" hangingPunct="1"/>
            <a:r>
              <a:rPr lang="es-MX" sz="2000" b="1" dirty="0" smtClean="0">
                <a:solidFill>
                  <a:schemeClr val="bg1"/>
                </a:solidFill>
              </a:rPr>
              <a:t>Psiquiatra  Y  Neurofisiologo  Clínico </a:t>
            </a:r>
            <a:endParaRPr lang="es-MX" sz="1400" dirty="0" smtClean="0">
              <a:solidFill>
                <a:schemeClr val="bg1"/>
              </a:solidFill>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71600" y="1448780"/>
            <a:ext cx="7065785" cy="4678204"/>
          </a:xfrm>
          <a:prstGeom prst="rect">
            <a:avLst/>
          </a:prstGeom>
        </p:spPr>
        <p:txBody>
          <a:bodyPr wrap="square">
            <a:spAutoFit/>
          </a:bodyPr>
          <a:lstStyle/>
          <a:p>
            <a:r>
              <a:rPr lang="es-ES" sz="1100" dirty="0" smtClean="0"/>
              <a:t>Es de forma helicoidal, descubierta por </a:t>
            </a:r>
            <a:r>
              <a:rPr lang="es-ES" sz="1400" dirty="0" smtClean="0"/>
              <a:t>Severo Ochoa y Arthur Kornberg</a:t>
            </a:r>
            <a:r>
              <a:rPr lang="es-ES" sz="1100" dirty="0" smtClean="0"/>
              <a:t>; es un transcrito a partir de la cadena de DNA por la enzima RNA polimerasa. Esta Contiene </a:t>
            </a:r>
            <a:r>
              <a:rPr lang="es-ES" sz="1600" dirty="0" smtClean="0"/>
              <a:t>ribosa</a:t>
            </a:r>
            <a:r>
              <a:rPr lang="es-ES" sz="1100" dirty="0" smtClean="0"/>
              <a:t> y los nucleótidos que lo componen son la </a:t>
            </a:r>
            <a:r>
              <a:rPr lang="es-ES" sz="1400" b="1" u="sng" dirty="0" smtClean="0"/>
              <a:t>guanina, citosina, adenina </a:t>
            </a:r>
            <a:r>
              <a:rPr lang="es-ES" sz="1100" dirty="0" smtClean="0"/>
              <a:t>y </a:t>
            </a:r>
            <a:r>
              <a:rPr lang="es-ES" sz="2800" dirty="0" smtClean="0">
                <a:solidFill>
                  <a:srgbClr val="FF0000"/>
                </a:solidFill>
              </a:rPr>
              <a:t>uracilo</a:t>
            </a:r>
            <a:r>
              <a:rPr lang="es-ES" sz="1100" dirty="0" smtClean="0"/>
              <a:t>. Su función es copiar la información y llevarla desde el núcleo hasta el citoplasma.</a:t>
            </a:r>
          </a:p>
          <a:p>
            <a:endParaRPr lang="es-ES" sz="1100" dirty="0" smtClean="0"/>
          </a:p>
          <a:p>
            <a:r>
              <a:rPr lang="es-ES" sz="1100" dirty="0" smtClean="0"/>
              <a:t>Existen tres tipos de RNA:</a:t>
            </a:r>
          </a:p>
          <a:p>
            <a:endParaRPr lang="es-ES" sz="1100" dirty="0" smtClean="0"/>
          </a:p>
          <a:p>
            <a:r>
              <a:rPr lang="es-ES" sz="1400" dirty="0" smtClean="0">
                <a:solidFill>
                  <a:srgbClr val="C00000"/>
                </a:solidFill>
              </a:rPr>
              <a:t>RNAm (RNA mensajero) </a:t>
            </a:r>
            <a:r>
              <a:rPr lang="es-ES" sz="1100" dirty="0" smtClean="0"/>
              <a:t>: Es una molécula de una sola banda larga que contiene los codones que serán traducidos en una secuencia de aminoácidos de una proteína. Su objetivo en las células eucarióticas es que las moléculas de RNAm sean sintetizadas en el núcleo y lleguen al citoplasma a través de los poros de la envoltura nuclear. En el citoplasma, el RNAm es traducido al idioma de los aminoácidos contenidos en las proteínas.</a:t>
            </a:r>
          </a:p>
          <a:p>
            <a:endParaRPr lang="es-ES" sz="1100" dirty="0" smtClean="0"/>
          </a:p>
          <a:p>
            <a:r>
              <a:rPr lang="es-ES" sz="1400" b="1" dirty="0" smtClean="0">
                <a:solidFill>
                  <a:srgbClr val="FFC000"/>
                </a:solidFill>
              </a:rPr>
              <a:t>RNAr (RNA ribosomal) : </a:t>
            </a:r>
            <a:r>
              <a:rPr lang="es-ES" sz="1100" dirty="0" smtClean="0"/>
              <a:t>Forma una parte importante de la síntesis proteica de un ribosoma, los cuales están compuestos de RNAr y una gran cantidad de proteínas. Cada ribosoma se compone de dos subunidades. En las células eucarióticas, la subunidad pequeña consta de una molécula de RNAm y 30 proteínas aproximadamente. Reconoce y se une al RNAm y RNAt. La subunidad ribosomal grande consta de tres moléculas de RNAm y de 45 a 50 proteínas. Su función es el reconocimiento de RNAm y la canalización de la formación de uniones peptídicas entre los aminoácidos de la proteína.</a:t>
            </a:r>
          </a:p>
          <a:p>
            <a:endParaRPr lang="es-ES" sz="1100" dirty="0" smtClean="0"/>
          </a:p>
          <a:p>
            <a:r>
              <a:rPr lang="es-ES" sz="1400" b="1" dirty="0" smtClean="0">
                <a:solidFill>
                  <a:srgbClr val="0033CC"/>
                </a:solidFill>
              </a:rPr>
              <a:t>RNAt (RNA de transferencia) : </a:t>
            </a:r>
            <a:r>
              <a:rPr lang="es-ES" sz="1100" dirty="0" smtClean="0"/>
              <a:t>Esta molécula decodifica la secuencia de bases del RNAm en una secuencia aminoacídica de una proteína. Unen aminoácidos y los entregan al ribosoma donde son incorporados en cadenas proteicas. Hay muchos tipos de RNAt y son las únicas moléculas en la célula que pueden descifrar los codones del RNAm y traducirlos a los aminoácidos de las proteínas.</a:t>
            </a:r>
            <a:endParaRPr lang="es-ES" sz="1100" dirty="0"/>
          </a:p>
        </p:txBody>
      </p:sp>
      <p:sp>
        <p:nvSpPr>
          <p:cNvPr id="3" name="2 CuadroTexto"/>
          <p:cNvSpPr txBox="1"/>
          <p:nvPr/>
        </p:nvSpPr>
        <p:spPr>
          <a:xfrm>
            <a:off x="2951820" y="683695"/>
            <a:ext cx="4115229" cy="830997"/>
          </a:xfrm>
          <a:prstGeom prst="rect">
            <a:avLst/>
          </a:prstGeom>
          <a:noFill/>
        </p:spPr>
        <p:txBody>
          <a:bodyPr wrap="none" rtlCol="0">
            <a:spAutoFit/>
          </a:bodyPr>
          <a:lstStyle/>
          <a:p>
            <a:r>
              <a:rPr lang="es-ES" sz="2400" b="1" u="sng" dirty="0" smtClean="0"/>
              <a:t>RNA: </a:t>
            </a:r>
            <a:r>
              <a:rPr lang="es-ES" sz="2400" b="1" dirty="0" smtClean="0"/>
              <a:t>(Ácido Ribonucleico)</a:t>
            </a:r>
            <a:endParaRPr lang="es-ES" sz="2400" dirty="0" smtClean="0"/>
          </a:p>
          <a:p>
            <a:endParaRPr lang="es-ES" sz="2400" dirty="0"/>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01570" y="1808820"/>
            <a:ext cx="7290810" cy="3877985"/>
          </a:xfrm>
          <a:prstGeom prst="rect">
            <a:avLst/>
          </a:prstGeom>
        </p:spPr>
        <p:txBody>
          <a:bodyPr wrap="square">
            <a:spAutoFit/>
          </a:bodyPr>
          <a:lstStyle/>
          <a:p>
            <a:pPr algn="ctr"/>
            <a:r>
              <a:rPr lang="es-ES" sz="1400" dirty="0" smtClean="0"/>
              <a:t>Es un cuerpo filamentoso en forma de bastón en el núcleo de la célula que contiene las unidades hereditarias, ( genes ). Está constituido por un centrómero y dos porciones longitudinales llamadas cromátidas hermanas.</a:t>
            </a:r>
          </a:p>
          <a:p>
            <a:pPr algn="ctr"/>
            <a:endParaRPr lang="es-ES" sz="1400" dirty="0" smtClean="0"/>
          </a:p>
          <a:p>
            <a:pPr algn="ctr"/>
            <a:r>
              <a:rPr lang="es-ES" sz="1400" dirty="0" smtClean="0"/>
              <a:t>La posición del centrómero respecto de las cromátidas, divide a los cromosomas en cuatro tipos:</a:t>
            </a:r>
          </a:p>
          <a:p>
            <a:pPr algn="ctr"/>
            <a:r>
              <a:rPr lang="es-ES" sz="1600" u="sng" dirty="0" err="1" smtClean="0">
                <a:solidFill>
                  <a:srgbClr val="0033CC"/>
                </a:solidFill>
              </a:rPr>
              <a:t>Mediocéntrico</a:t>
            </a:r>
            <a:r>
              <a:rPr lang="es-ES" sz="1600" u="sng" dirty="0" smtClean="0">
                <a:solidFill>
                  <a:srgbClr val="0033CC"/>
                </a:solidFill>
              </a:rPr>
              <a:t> o Metacéntrico.- El centrómero está en la parte media del cromosoma</a:t>
            </a:r>
            <a:r>
              <a:rPr lang="es-ES" sz="1400" dirty="0" smtClean="0"/>
              <a:t>.</a:t>
            </a:r>
          </a:p>
          <a:p>
            <a:pPr algn="ctr"/>
            <a:r>
              <a:rPr lang="es-ES" sz="1400" b="1" u="sng" dirty="0" err="1" smtClean="0">
                <a:solidFill>
                  <a:srgbClr val="FF0000"/>
                </a:solidFill>
              </a:rPr>
              <a:t>Submediocéntrico</a:t>
            </a:r>
            <a:r>
              <a:rPr lang="es-ES" sz="1400" b="1" u="sng" dirty="0" smtClean="0">
                <a:solidFill>
                  <a:srgbClr val="FF0000"/>
                </a:solidFill>
              </a:rPr>
              <a:t> o </a:t>
            </a:r>
            <a:r>
              <a:rPr lang="es-ES" sz="1400" b="1" u="sng" dirty="0" err="1" smtClean="0">
                <a:solidFill>
                  <a:srgbClr val="FF0000"/>
                </a:solidFill>
              </a:rPr>
              <a:t>Submetacéntrico</a:t>
            </a:r>
            <a:r>
              <a:rPr lang="es-ES" sz="1400" b="1" u="sng" dirty="0" smtClean="0">
                <a:solidFill>
                  <a:srgbClr val="FF0000"/>
                </a:solidFill>
              </a:rPr>
              <a:t>.- El centrómero divide al cromosoma en una porción de mayores </a:t>
            </a:r>
            <a:r>
              <a:rPr lang="es-ES" sz="1400" dirty="0" smtClean="0"/>
              <a:t>dimensiones o brazos cortos y largos.</a:t>
            </a:r>
          </a:p>
          <a:p>
            <a:pPr algn="ctr"/>
            <a:endParaRPr lang="es-ES" sz="1400" dirty="0" smtClean="0"/>
          </a:p>
          <a:p>
            <a:pPr algn="ctr"/>
            <a:r>
              <a:rPr lang="es-ES" sz="1600" u="sng" dirty="0" err="1" smtClean="0">
                <a:solidFill>
                  <a:srgbClr val="003399"/>
                </a:solidFill>
              </a:rPr>
              <a:t>Acocéntrico</a:t>
            </a:r>
            <a:r>
              <a:rPr lang="es-ES" sz="1600" u="sng" dirty="0" smtClean="0">
                <a:solidFill>
                  <a:srgbClr val="003399"/>
                </a:solidFill>
              </a:rPr>
              <a:t>.- El centrómero está muy próximo a uno de los extremos del cromosoma, pero aún existen brazos cortos.</a:t>
            </a:r>
          </a:p>
          <a:p>
            <a:pPr algn="ctr"/>
            <a:endParaRPr lang="es-ES" sz="1400" dirty="0" smtClean="0"/>
          </a:p>
          <a:p>
            <a:pPr algn="ctr"/>
            <a:r>
              <a:rPr lang="es-ES" sz="1400" b="1" dirty="0" smtClean="0">
                <a:solidFill>
                  <a:schemeClr val="accent6">
                    <a:lumMod val="75000"/>
                  </a:schemeClr>
                </a:solidFill>
              </a:rPr>
              <a:t>Telocéntricos.</a:t>
            </a:r>
            <a:r>
              <a:rPr lang="es-ES" sz="1400" dirty="0" smtClean="0"/>
              <a:t>- El centrómero está en uno de los extremos, pero sin brazos cortos.</a:t>
            </a:r>
          </a:p>
          <a:p>
            <a:pPr algn="ctr"/>
            <a:r>
              <a:rPr lang="es-ES" sz="1400" dirty="0" smtClean="0">
                <a:solidFill>
                  <a:srgbClr val="C00000"/>
                </a:solidFill>
              </a:rPr>
              <a:t>El cariotipo humano se divide en 7 grupos de pares de cromosomas de acuerdo a las dimensiones de los cromosomas y posición del centrómero.</a:t>
            </a:r>
            <a:endParaRPr lang="es-ES" sz="1400" dirty="0">
              <a:solidFill>
                <a:srgbClr val="C00000"/>
              </a:solidFill>
            </a:endParaRPr>
          </a:p>
        </p:txBody>
      </p:sp>
      <p:sp>
        <p:nvSpPr>
          <p:cNvPr id="3" name="2 CuadroTexto"/>
          <p:cNvSpPr txBox="1"/>
          <p:nvPr/>
        </p:nvSpPr>
        <p:spPr>
          <a:xfrm>
            <a:off x="2732088" y="863715"/>
            <a:ext cx="2988319" cy="1077218"/>
          </a:xfrm>
          <a:prstGeom prst="rect">
            <a:avLst/>
          </a:prstGeom>
          <a:noFill/>
        </p:spPr>
        <p:txBody>
          <a:bodyPr wrap="none" rtlCol="0">
            <a:spAutoFit/>
          </a:bodyPr>
          <a:lstStyle/>
          <a:p>
            <a:pPr algn="ctr"/>
            <a:r>
              <a:rPr lang="es-ES" sz="3200" b="1" dirty="0" smtClean="0"/>
              <a:t>CROMOSOMA</a:t>
            </a:r>
            <a:endParaRPr lang="es-ES" sz="3200" dirty="0" smtClean="0"/>
          </a:p>
          <a:p>
            <a:pPr algn="ctr"/>
            <a:endParaRPr lang="es-ES" sz="3200" dirty="0"/>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656565" y="1463040"/>
          <a:ext cx="8145905" cy="3981243"/>
        </p:xfrm>
        <a:graphic>
          <a:graphicData uri="http://schemas.openxmlformats.org/drawingml/2006/table">
            <a:tbl>
              <a:tblPr/>
              <a:tblGrid>
                <a:gridCol w="2686491"/>
                <a:gridCol w="1953896"/>
                <a:gridCol w="919480"/>
                <a:gridCol w="2063071"/>
                <a:gridCol w="522967"/>
              </a:tblGrid>
              <a:tr h="485956">
                <a:tc>
                  <a:txBody>
                    <a:bodyPr/>
                    <a:lstStyle/>
                    <a:p>
                      <a:pPr algn="ctr">
                        <a:spcBef>
                          <a:spcPts val="0"/>
                        </a:spcBef>
                        <a:spcAft>
                          <a:spcPts val="0"/>
                        </a:spcAft>
                      </a:pPr>
                      <a:r>
                        <a:rPr lang="es-ES" i="0" dirty="0">
                          <a:solidFill>
                            <a:srgbClr val="000000"/>
                          </a:solidFill>
                          <a:latin typeface="arial"/>
                        </a:rPr>
                        <a:t>Metacéntricos</a:t>
                      </a:r>
                    </a:p>
                  </a:txBody>
                  <a:tcPr anchor="ctr">
                    <a:lnL>
                      <a:noFill/>
                    </a:lnL>
                    <a:lnR>
                      <a:noFill/>
                    </a:lnR>
                    <a:lnT>
                      <a:noFill/>
                    </a:lnT>
                    <a:lnB>
                      <a:noFill/>
                    </a:lnB>
                  </a:tcPr>
                </a:tc>
                <a:tc>
                  <a:txBody>
                    <a:bodyPr/>
                    <a:lstStyle/>
                    <a:p>
                      <a:pPr algn="ctr">
                        <a:spcBef>
                          <a:spcPts val="0"/>
                        </a:spcBef>
                        <a:spcAft>
                          <a:spcPts val="0"/>
                        </a:spcAft>
                      </a:pPr>
                      <a:r>
                        <a:rPr lang="es-ES" i="0" dirty="0">
                          <a:solidFill>
                            <a:srgbClr val="000000"/>
                          </a:solidFill>
                          <a:latin typeface="arial"/>
                        </a:rPr>
                        <a:t>Grandes</a:t>
                      </a:r>
                    </a:p>
                  </a:txBody>
                  <a:tcPr anchor="ctr">
                    <a:lnL>
                      <a:noFill/>
                    </a:lnL>
                    <a:lnR>
                      <a:noFill/>
                    </a:lnR>
                    <a:lnT>
                      <a:noFill/>
                    </a:lnT>
                    <a:lnB>
                      <a:noFill/>
                    </a:lnB>
                  </a:tcPr>
                </a:tc>
                <a:tc>
                  <a:txBody>
                    <a:bodyPr/>
                    <a:lstStyle/>
                    <a:p>
                      <a:pPr algn="ctr">
                        <a:spcBef>
                          <a:spcPts val="0"/>
                        </a:spcBef>
                        <a:spcAft>
                          <a:spcPts val="0"/>
                        </a:spcAft>
                      </a:pPr>
                      <a:r>
                        <a:rPr lang="es-ES" i="0">
                          <a:solidFill>
                            <a:srgbClr val="000000"/>
                          </a:solidFill>
                          <a:latin typeface="arial"/>
                        </a:rPr>
                        <a:t>A</a:t>
                      </a:r>
                    </a:p>
                  </a:txBody>
                  <a:tcPr anchor="ctr">
                    <a:lnL>
                      <a:noFill/>
                    </a:lnL>
                    <a:lnR>
                      <a:noFill/>
                    </a:lnR>
                    <a:lnT>
                      <a:noFill/>
                    </a:lnT>
                    <a:lnB>
                      <a:noFill/>
                    </a:lnB>
                  </a:tcPr>
                </a:tc>
                <a:tc>
                  <a:txBody>
                    <a:bodyPr/>
                    <a:lstStyle/>
                    <a:p>
                      <a:pPr algn="ctr">
                        <a:spcBef>
                          <a:spcPts val="0"/>
                        </a:spcBef>
                        <a:spcAft>
                          <a:spcPts val="0"/>
                        </a:spcAft>
                      </a:pPr>
                      <a:r>
                        <a:rPr lang="es-ES" i="0">
                          <a:solidFill>
                            <a:srgbClr val="000000"/>
                          </a:solidFill>
                          <a:latin typeface="arial"/>
                        </a:rPr>
                        <a:t>Pares 1,2,3</a:t>
                      </a:r>
                    </a:p>
                  </a:txBody>
                  <a:tcPr anchor="ctr">
                    <a:lnL>
                      <a:noFill/>
                    </a:lnL>
                    <a:lnR>
                      <a:noFill/>
                    </a:lnR>
                    <a:lnT>
                      <a:noFill/>
                    </a:lnT>
                    <a:lnB>
                      <a:noFill/>
                    </a:lnB>
                  </a:tcPr>
                </a:tc>
                <a:tc>
                  <a:txBody>
                    <a:bodyPr/>
                    <a:lstStyle/>
                    <a:p>
                      <a:pPr algn="ctr">
                        <a:spcBef>
                          <a:spcPts val="0"/>
                        </a:spcBef>
                        <a:spcAft>
                          <a:spcPts val="0"/>
                        </a:spcAft>
                      </a:pPr>
                      <a:endParaRPr lang="es-ES" i="0">
                        <a:solidFill>
                          <a:srgbClr val="000000"/>
                        </a:solidFill>
                        <a:latin typeface="arial"/>
                      </a:endParaRPr>
                    </a:p>
                  </a:txBody>
                  <a:tcPr anchor="ctr">
                    <a:lnL>
                      <a:noFill/>
                    </a:lnL>
                    <a:lnR>
                      <a:noFill/>
                    </a:lnR>
                    <a:lnT>
                      <a:noFill/>
                    </a:lnT>
                    <a:lnB>
                      <a:noFill/>
                    </a:lnB>
                  </a:tcPr>
                </a:tc>
              </a:tr>
              <a:tr h="485956">
                <a:tc>
                  <a:txBody>
                    <a:bodyPr/>
                    <a:lstStyle/>
                    <a:p>
                      <a:pPr algn="ctr">
                        <a:spcBef>
                          <a:spcPts val="0"/>
                        </a:spcBef>
                        <a:spcAft>
                          <a:spcPts val="0"/>
                        </a:spcAft>
                      </a:pPr>
                      <a:r>
                        <a:rPr lang="es-ES" i="0">
                          <a:solidFill>
                            <a:srgbClr val="000000"/>
                          </a:solidFill>
                          <a:latin typeface="arial"/>
                        </a:rPr>
                        <a:t>Submetacéntricos</a:t>
                      </a:r>
                    </a:p>
                  </a:txBody>
                  <a:tcPr anchor="ctr">
                    <a:lnL>
                      <a:noFill/>
                    </a:lnL>
                    <a:lnR>
                      <a:noFill/>
                    </a:lnR>
                    <a:lnT>
                      <a:noFill/>
                    </a:lnT>
                    <a:lnB>
                      <a:noFill/>
                    </a:lnB>
                  </a:tcPr>
                </a:tc>
                <a:tc>
                  <a:txBody>
                    <a:bodyPr/>
                    <a:lstStyle/>
                    <a:p>
                      <a:pPr algn="ctr">
                        <a:spcBef>
                          <a:spcPts val="0"/>
                        </a:spcBef>
                        <a:spcAft>
                          <a:spcPts val="0"/>
                        </a:spcAft>
                      </a:pPr>
                      <a:r>
                        <a:rPr lang="es-ES" i="0" dirty="0">
                          <a:solidFill>
                            <a:srgbClr val="000000"/>
                          </a:solidFill>
                          <a:latin typeface="arial"/>
                        </a:rPr>
                        <a:t>Grandes</a:t>
                      </a:r>
                    </a:p>
                  </a:txBody>
                  <a:tcPr anchor="ctr">
                    <a:lnL>
                      <a:noFill/>
                    </a:lnL>
                    <a:lnR>
                      <a:noFill/>
                    </a:lnR>
                    <a:lnT>
                      <a:noFill/>
                    </a:lnT>
                    <a:lnB>
                      <a:noFill/>
                    </a:lnB>
                  </a:tcPr>
                </a:tc>
                <a:tc>
                  <a:txBody>
                    <a:bodyPr/>
                    <a:lstStyle/>
                    <a:p>
                      <a:pPr algn="ctr">
                        <a:spcBef>
                          <a:spcPts val="0"/>
                        </a:spcBef>
                        <a:spcAft>
                          <a:spcPts val="0"/>
                        </a:spcAft>
                      </a:pPr>
                      <a:r>
                        <a:rPr lang="es-ES" i="0">
                          <a:solidFill>
                            <a:srgbClr val="000000"/>
                          </a:solidFill>
                          <a:latin typeface="arial"/>
                        </a:rPr>
                        <a:t>B</a:t>
                      </a:r>
                    </a:p>
                  </a:txBody>
                  <a:tcPr anchor="ctr">
                    <a:lnL>
                      <a:noFill/>
                    </a:lnL>
                    <a:lnR>
                      <a:noFill/>
                    </a:lnR>
                    <a:lnT>
                      <a:noFill/>
                    </a:lnT>
                    <a:lnB>
                      <a:noFill/>
                    </a:lnB>
                  </a:tcPr>
                </a:tc>
                <a:tc>
                  <a:txBody>
                    <a:bodyPr/>
                    <a:lstStyle/>
                    <a:p>
                      <a:pPr algn="ctr">
                        <a:spcBef>
                          <a:spcPts val="0"/>
                        </a:spcBef>
                        <a:spcAft>
                          <a:spcPts val="0"/>
                        </a:spcAft>
                      </a:pPr>
                      <a:r>
                        <a:rPr lang="es-ES" i="0">
                          <a:solidFill>
                            <a:srgbClr val="000000"/>
                          </a:solidFill>
                          <a:latin typeface="arial"/>
                        </a:rPr>
                        <a:t>Pares 4 y 5</a:t>
                      </a:r>
                    </a:p>
                  </a:txBody>
                  <a:tcPr anchor="ctr">
                    <a:lnL>
                      <a:noFill/>
                    </a:lnL>
                    <a:lnR>
                      <a:noFill/>
                    </a:lnR>
                    <a:lnT>
                      <a:noFill/>
                    </a:lnT>
                    <a:lnB>
                      <a:noFill/>
                    </a:lnB>
                  </a:tcPr>
                </a:tc>
                <a:tc>
                  <a:txBody>
                    <a:bodyPr/>
                    <a:lstStyle/>
                    <a:p>
                      <a:pPr algn="ctr">
                        <a:spcBef>
                          <a:spcPts val="0"/>
                        </a:spcBef>
                        <a:spcAft>
                          <a:spcPts val="0"/>
                        </a:spcAft>
                      </a:pPr>
                      <a:endParaRPr lang="es-ES" i="0">
                        <a:solidFill>
                          <a:srgbClr val="000000"/>
                        </a:solidFill>
                        <a:latin typeface="arial"/>
                      </a:endParaRPr>
                    </a:p>
                  </a:txBody>
                  <a:tcPr anchor="ctr">
                    <a:lnL>
                      <a:noFill/>
                    </a:lnL>
                    <a:lnR>
                      <a:noFill/>
                    </a:lnR>
                    <a:lnT>
                      <a:noFill/>
                    </a:lnT>
                    <a:lnB>
                      <a:noFill/>
                    </a:lnB>
                  </a:tcPr>
                </a:tc>
              </a:tr>
              <a:tr h="850423">
                <a:tc>
                  <a:txBody>
                    <a:bodyPr/>
                    <a:lstStyle/>
                    <a:p>
                      <a:pPr algn="ctr">
                        <a:spcBef>
                          <a:spcPts val="0"/>
                        </a:spcBef>
                        <a:spcAft>
                          <a:spcPts val="0"/>
                        </a:spcAft>
                      </a:pPr>
                      <a:r>
                        <a:rPr lang="es-ES" i="0">
                          <a:solidFill>
                            <a:srgbClr val="000000"/>
                          </a:solidFill>
                          <a:latin typeface="arial"/>
                        </a:rPr>
                        <a:t>Submetacéntricos</a:t>
                      </a:r>
                    </a:p>
                  </a:txBody>
                  <a:tcPr anchor="ctr">
                    <a:lnL>
                      <a:noFill/>
                    </a:lnL>
                    <a:lnR>
                      <a:noFill/>
                    </a:lnR>
                    <a:lnT>
                      <a:noFill/>
                    </a:lnT>
                    <a:lnB>
                      <a:noFill/>
                    </a:lnB>
                  </a:tcPr>
                </a:tc>
                <a:tc>
                  <a:txBody>
                    <a:bodyPr/>
                    <a:lstStyle/>
                    <a:p>
                      <a:pPr algn="ctr">
                        <a:spcBef>
                          <a:spcPts val="0"/>
                        </a:spcBef>
                        <a:spcAft>
                          <a:spcPts val="0"/>
                        </a:spcAft>
                      </a:pPr>
                      <a:r>
                        <a:rPr lang="es-ES" i="0">
                          <a:solidFill>
                            <a:srgbClr val="000000"/>
                          </a:solidFill>
                          <a:latin typeface="arial"/>
                        </a:rPr>
                        <a:t>Medianos</a:t>
                      </a:r>
                    </a:p>
                  </a:txBody>
                  <a:tcPr anchor="ctr">
                    <a:lnL>
                      <a:noFill/>
                    </a:lnL>
                    <a:lnR>
                      <a:noFill/>
                    </a:lnR>
                    <a:lnT>
                      <a:noFill/>
                    </a:lnT>
                    <a:lnB>
                      <a:noFill/>
                    </a:lnB>
                  </a:tcPr>
                </a:tc>
                <a:tc>
                  <a:txBody>
                    <a:bodyPr/>
                    <a:lstStyle/>
                    <a:p>
                      <a:pPr algn="ctr">
                        <a:spcBef>
                          <a:spcPts val="0"/>
                        </a:spcBef>
                        <a:spcAft>
                          <a:spcPts val="0"/>
                        </a:spcAft>
                      </a:pPr>
                      <a:r>
                        <a:rPr lang="es-ES" i="0">
                          <a:solidFill>
                            <a:srgbClr val="000000"/>
                          </a:solidFill>
                          <a:latin typeface="arial"/>
                        </a:rPr>
                        <a:t>C</a:t>
                      </a:r>
                    </a:p>
                  </a:txBody>
                  <a:tcPr anchor="ctr">
                    <a:lnL>
                      <a:noFill/>
                    </a:lnL>
                    <a:lnR>
                      <a:noFill/>
                    </a:lnR>
                    <a:lnT>
                      <a:noFill/>
                    </a:lnT>
                    <a:lnB>
                      <a:noFill/>
                    </a:lnB>
                  </a:tcPr>
                </a:tc>
                <a:tc>
                  <a:txBody>
                    <a:bodyPr/>
                    <a:lstStyle/>
                    <a:p>
                      <a:pPr algn="ctr">
                        <a:spcBef>
                          <a:spcPts val="0"/>
                        </a:spcBef>
                        <a:spcAft>
                          <a:spcPts val="0"/>
                        </a:spcAft>
                      </a:pPr>
                      <a:r>
                        <a:rPr lang="es-ES" i="0">
                          <a:solidFill>
                            <a:srgbClr val="000000"/>
                          </a:solidFill>
                          <a:latin typeface="arial"/>
                        </a:rPr>
                        <a:t>Pares 6,7,8,9,10,11 y 12</a:t>
                      </a:r>
                    </a:p>
                  </a:txBody>
                  <a:tcPr anchor="ctr">
                    <a:lnL>
                      <a:noFill/>
                    </a:lnL>
                    <a:lnR>
                      <a:noFill/>
                    </a:lnR>
                    <a:lnT>
                      <a:noFill/>
                    </a:lnT>
                    <a:lnB>
                      <a:noFill/>
                    </a:lnB>
                  </a:tcPr>
                </a:tc>
                <a:tc>
                  <a:txBody>
                    <a:bodyPr/>
                    <a:lstStyle/>
                    <a:p>
                      <a:pPr algn="ctr">
                        <a:spcBef>
                          <a:spcPts val="0"/>
                        </a:spcBef>
                        <a:spcAft>
                          <a:spcPts val="0"/>
                        </a:spcAft>
                      </a:pPr>
                      <a:r>
                        <a:rPr lang="es-ES" sz="3600" i="0" dirty="0">
                          <a:solidFill>
                            <a:srgbClr val="000000"/>
                          </a:solidFill>
                          <a:latin typeface="arial"/>
                        </a:rPr>
                        <a:t>X</a:t>
                      </a:r>
                    </a:p>
                  </a:txBody>
                  <a:tcPr anchor="ctr">
                    <a:lnL>
                      <a:noFill/>
                    </a:lnL>
                    <a:lnR>
                      <a:noFill/>
                    </a:lnR>
                    <a:lnT>
                      <a:noFill/>
                    </a:lnT>
                    <a:lnB>
                      <a:noFill/>
                    </a:lnB>
                  </a:tcPr>
                </a:tc>
              </a:tr>
              <a:tr h="485956">
                <a:tc>
                  <a:txBody>
                    <a:bodyPr/>
                    <a:lstStyle/>
                    <a:p>
                      <a:pPr algn="ctr">
                        <a:spcBef>
                          <a:spcPts val="0"/>
                        </a:spcBef>
                        <a:spcAft>
                          <a:spcPts val="0"/>
                        </a:spcAft>
                      </a:pPr>
                      <a:r>
                        <a:rPr lang="es-ES" i="0">
                          <a:solidFill>
                            <a:srgbClr val="000000"/>
                          </a:solidFill>
                          <a:latin typeface="arial"/>
                        </a:rPr>
                        <a:t>Acocéntricos</a:t>
                      </a:r>
                    </a:p>
                  </a:txBody>
                  <a:tcPr anchor="ctr">
                    <a:lnL>
                      <a:noFill/>
                    </a:lnL>
                    <a:lnR>
                      <a:noFill/>
                    </a:lnR>
                    <a:lnT>
                      <a:noFill/>
                    </a:lnT>
                    <a:lnB>
                      <a:noFill/>
                    </a:lnB>
                  </a:tcPr>
                </a:tc>
                <a:tc>
                  <a:txBody>
                    <a:bodyPr/>
                    <a:lstStyle/>
                    <a:p>
                      <a:pPr algn="ctr">
                        <a:spcBef>
                          <a:spcPts val="0"/>
                        </a:spcBef>
                        <a:spcAft>
                          <a:spcPts val="0"/>
                        </a:spcAft>
                      </a:pPr>
                      <a:r>
                        <a:rPr lang="es-ES" i="0">
                          <a:solidFill>
                            <a:srgbClr val="000000"/>
                          </a:solidFill>
                          <a:latin typeface="arial"/>
                        </a:rPr>
                        <a:t>Medianos</a:t>
                      </a:r>
                    </a:p>
                  </a:txBody>
                  <a:tcPr anchor="ctr">
                    <a:lnL>
                      <a:noFill/>
                    </a:lnL>
                    <a:lnR>
                      <a:noFill/>
                    </a:lnR>
                    <a:lnT>
                      <a:noFill/>
                    </a:lnT>
                    <a:lnB>
                      <a:noFill/>
                    </a:lnB>
                  </a:tcPr>
                </a:tc>
                <a:tc>
                  <a:txBody>
                    <a:bodyPr/>
                    <a:lstStyle/>
                    <a:p>
                      <a:pPr algn="ctr">
                        <a:spcBef>
                          <a:spcPts val="0"/>
                        </a:spcBef>
                        <a:spcAft>
                          <a:spcPts val="0"/>
                        </a:spcAft>
                      </a:pPr>
                      <a:r>
                        <a:rPr lang="es-ES" i="0">
                          <a:solidFill>
                            <a:srgbClr val="000000"/>
                          </a:solidFill>
                          <a:latin typeface="arial"/>
                        </a:rPr>
                        <a:t>D</a:t>
                      </a:r>
                    </a:p>
                  </a:txBody>
                  <a:tcPr anchor="ctr">
                    <a:lnL>
                      <a:noFill/>
                    </a:lnL>
                    <a:lnR>
                      <a:noFill/>
                    </a:lnR>
                    <a:lnT>
                      <a:noFill/>
                    </a:lnT>
                    <a:lnB>
                      <a:noFill/>
                    </a:lnB>
                  </a:tcPr>
                </a:tc>
                <a:tc>
                  <a:txBody>
                    <a:bodyPr/>
                    <a:lstStyle/>
                    <a:p>
                      <a:pPr algn="ctr">
                        <a:spcBef>
                          <a:spcPts val="0"/>
                        </a:spcBef>
                        <a:spcAft>
                          <a:spcPts val="0"/>
                        </a:spcAft>
                      </a:pPr>
                      <a:r>
                        <a:rPr lang="es-ES" i="0">
                          <a:solidFill>
                            <a:srgbClr val="000000"/>
                          </a:solidFill>
                          <a:latin typeface="arial"/>
                        </a:rPr>
                        <a:t>Pares 13,14 y 15</a:t>
                      </a:r>
                    </a:p>
                  </a:txBody>
                  <a:tcPr anchor="ctr">
                    <a:lnL>
                      <a:noFill/>
                    </a:lnL>
                    <a:lnR>
                      <a:noFill/>
                    </a:lnR>
                    <a:lnT>
                      <a:noFill/>
                    </a:lnT>
                    <a:lnB>
                      <a:noFill/>
                    </a:lnB>
                  </a:tcPr>
                </a:tc>
                <a:tc>
                  <a:txBody>
                    <a:bodyPr/>
                    <a:lstStyle/>
                    <a:p>
                      <a:pPr algn="ctr">
                        <a:spcBef>
                          <a:spcPts val="0"/>
                        </a:spcBef>
                        <a:spcAft>
                          <a:spcPts val="0"/>
                        </a:spcAft>
                      </a:pPr>
                      <a:endParaRPr lang="es-ES" i="0">
                        <a:solidFill>
                          <a:srgbClr val="000000"/>
                        </a:solidFill>
                        <a:latin typeface="arial"/>
                      </a:endParaRPr>
                    </a:p>
                  </a:txBody>
                  <a:tcPr anchor="ctr">
                    <a:lnL>
                      <a:noFill/>
                    </a:lnL>
                    <a:lnR>
                      <a:noFill/>
                    </a:lnR>
                    <a:lnT>
                      <a:noFill/>
                    </a:lnT>
                    <a:lnB>
                      <a:noFill/>
                    </a:lnB>
                  </a:tcPr>
                </a:tc>
              </a:tr>
              <a:tr h="485956">
                <a:tc>
                  <a:txBody>
                    <a:bodyPr/>
                    <a:lstStyle/>
                    <a:p>
                      <a:pPr algn="ctr">
                        <a:spcBef>
                          <a:spcPts val="0"/>
                        </a:spcBef>
                        <a:spcAft>
                          <a:spcPts val="0"/>
                        </a:spcAft>
                      </a:pPr>
                      <a:r>
                        <a:rPr lang="es-ES" i="0">
                          <a:solidFill>
                            <a:srgbClr val="000000"/>
                          </a:solidFill>
                          <a:latin typeface="arial"/>
                        </a:rPr>
                        <a:t>Submetacéntricos</a:t>
                      </a:r>
                    </a:p>
                  </a:txBody>
                  <a:tcPr anchor="ctr">
                    <a:lnL>
                      <a:noFill/>
                    </a:lnL>
                    <a:lnR>
                      <a:noFill/>
                    </a:lnR>
                    <a:lnT>
                      <a:noFill/>
                    </a:lnT>
                    <a:lnB>
                      <a:noFill/>
                    </a:lnB>
                  </a:tcPr>
                </a:tc>
                <a:tc>
                  <a:txBody>
                    <a:bodyPr/>
                    <a:lstStyle/>
                    <a:p>
                      <a:pPr algn="ctr">
                        <a:spcBef>
                          <a:spcPts val="0"/>
                        </a:spcBef>
                        <a:spcAft>
                          <a:spcPts val="0"/>
                        </a:spcAft>
                      </a:pPr>
                      <a:r>
                        <a:rPr lang="es-ES" i="0">
                          <a:solidFill>
                            <a:srgbClr val="000000"/>
                          </a:solidFill>
                          <a:latin typeface="arial"/>
                        </a:rPr>
                        <a:t>Pequeños</a:t>
                      </a:r>
                    </a:p>
                  </a:txBody>
                  <a:tcPr anchor="ctr">
                    <a:lnL>
                      <a:noFill/>
                    </a:lnL>
                    <a:lnR>
                      <a:noFill/>
                    </a:lnR>
                    <a:lnT>
                      <a:noFill/>
                    </a:lnT>
                    <a:lnB>
                      <a:noFill/>
                    </a:lnB>
                  </a:tcPr>
                </a:tc>
                <a:tc>
                  <a:txBody>
                    <a:bodyPr/>
                    <a:lstStyle/>
                    <a:p>
                      <a:pPr algn="ctr">
                        <a:spcBef>
                          <a:spcPts val="0"/>
                        </a:spcBef>
                        <a:spcAft>
                          <a:spcPts val="0"/>
                        </a:spcAft>
                      </a:pPr>
                      <a:r>
                        <a:rPr lang="es-ES" i="0">
                          <a:solidFill>
                            <a:srgbClr val="000000"/>
                          </a:solidFill>
                          <a:latin typeface="arial"/>
                        </a:rPr>
                        <a:t>E</a:t>
                      </a:r>
                    </a:p>
                  </a:txBody>
                  <a:tcPr anchor="ctr">
                    <a:lnL>
                      <a:noFill/>
                    </a:lnL>
                    <a:lnR>
                      <a:noFill/>
                    </a:lnR>
                    <a:lnT>
                      <a:noFill/>
                    </a:lnT>
                    <a:lnB>
                      <a:noFill/>
                    </a:lnB>
                  </a:tcPr>
                </a:tc>
                <a:tc>
                  <a:txBody>
                    <a:bodyPr/>
                    <a:lstStyle/>
                    <a:p>
                      <a:pPr algn="ctr">
                        <a:spcBef>
                          <a:spcPts val="0"/>
                        </a:spcBef>
                        <a:spcAft>
                          <a:spcPts val="0"/>
                        </a:spcAft>
                      </a:pPr>
                      <a:r>
                        <a:rPr lang="es-ES" i="0">
                          <a:solidFill>
                            <a:srgbClr val="000000"/>
                          </a:solidFill>
                          <a:latin typeface="arial"/>
                        </a:rPr>
                        <a:t>Pares 16,17 y 18</a:t>
                      </a:r>
                    </a:p>
                  </a:txBody>
                  <a:tcPr anchor="ctr">
                    <a:lnL>
                      <a:noFill/>
                    </a:lnL>
                    <a:lnR>
                      <a:noFill/>
                    </a:lnR>
                    <a:lnT>
                      <a:noFill/>
                    </a:lnT>
                    <a:lnB>
                      <a:noFill/>
                    </a:lnB>
                  </a:tcPr>
                </a:tc>
                <a:tc>
                  <a:txBody>
                    <a:bodyPr/>
                    <a:lstStyle/>
                    <a:p>
                      <a:pPr algn="ctr">
                        <a:spcBef>
                          <a:spcPts val="0"/>
                        </a:spcBef>
                        <a:spcAft>
                          <a:spcPts val="0"/>
                        </a:spcAft>
                      </a:pPr>
                      <a:endParaRPr lang="es-ES" i="0">
                        <a:solidFill>
                          <a:srgbClr val="000000"/>
                        </a:solidFill>
                        <a:latin typeface="arial"/>
                      </a:endParaRPr>
                    </a:p>
                  </a:txBody>
                  <a:tcPr anchor="ctr">
                    <a:lnL>
                      <a:noFill/>
                    </a:lnL>
                    <a:lnR>
                      <a:noFill/>
                    </a:lnR>
                    <a:lnT>
                      <a:noFill/>
                    </a:lnT>
                    <a:lnB>
                      <a:noFill/>
                    </a:lnB>
                  </a:tcPr>
                </a:tc>
              </a:tr>
              <a:tr h="485956">
                <a:tc>
                  <a:txBody>
                    <a:bodyPr/>
                    <a:lstStyle/>
                    <a:p>
                      <a:pPr algn="ctr">
                        <a:spcBef>
                          <a:spcPts val="0"/>
                        </a:spcBef>
                        <a:spcAft>
                          <a:spcPts val="0"/>
                        </a:spcAft>
                      </a:pPr>
                      <a:r>
                        <a:rPr lang="es-ES" i="0">
                          <a:solidFill>
                            <a:srgbClr val="000000"/>
                          </a:solidFill>
                          <a:latin typeface="arial"/>
                        </a:rPr>
                        <a:t>Metacéntricos</a:t>
                      </a:r>
                    </a:p>
                  </a:txBody>
                  <a:tcPr anchor="ctr">
                    <a:lnL>
                      <a:noFill/>
                    </a:lnL>
                    <a:lnR>
                      <a:noFill/>
                    </a:lnR>
                    <a:lnT>
                      <a:noFill/>
                    </a:lnT>
                    <a:lnB>
                      <a:noFill/>
                    </a:lnB>
                  </a:tcPr>
                </a:tc>
                <a:tc>
                  <a:txBody>
                    <a:bodyPr/>
                    <a:lstStyle/>
                    <a:p>
                      <a:pPr algn="ctr">
                        <a:spcBef>
                          <a:spcPts val="0"/>
                        </a:spcBef>
                        <a:spcAft>
                          <a:spcPts val="0"/>
                        </a:spcAft>
                      </a:pPr>
                      <a:r>
                        <a:rPr lang="es-ES" i="0">
                          <a:solidFill>
                            <a:srgbClr val="000000"/>
                          </a:solidFill>
                          <a:latin typeface="arial"/>
                        </a:rPr>
                        <a:t>Pequeños</a:t>
                      </a:r>
                    </a:p>
                  </a:txBody>
                  <a:tcPr anchor="ctr">
                    <a:lnL>
                      <a:noFill/>
                    </a:lnL>
                    <a:lnR>
                      <a:noFill/>
                    </a:lnR>
                    <a:lnT>
                      <a:noFill/>
                    </a:lnT>
                    <a:lnB>
                      <a:noFill/>
                    </a:lnB>
                  </a:tcPr>
                </a:tc>
                <a:tc>
                  <a:txBody>
                    <a:bodyPr/>
                    <a:lstStyle/>
                    <a:p>
                      <a:pPr algn="ctr">
                        <a:spcBef>
                          <a:spcPts val="0"/>
                        </a:spcBef>
                        <a:spcAft>
                          <a:spcPts val="0"/>
                        </a:spcAft>
                      </a:pPr>
                      <a:r>
                        <a:rPr lang="es-ES" i="0">
                          <a:solidFill>
                            <a:srgbClr val="000000"/>
                          </a:solidFill>
                          <a:latin typeface="arial"/>
                        </a:rPr>
                        <a:t>F</a:t>
                      </a:r>
                    </a:p>
                  </a:txBody>
                  <a:tcPr anchor="ctr">
                    <a:lnL>
                      <a:noFill/>
                    </a:lnL>
                    <a:lnR>
                      <a:noFill/>
                    </a:lnR>
                    <a:lnT>
                      <a:noFill/>
                    </a:lnT>
                    <a:lnB>
                      <a:noFill/>
                    </a:lnB>
                  </a:tcPr>
                </a:tc>
                <a:tc>
                  <a:txBody>
                    <a:bodyPr/>
                    <a:lstStyle/>
                    <a:p>
                      <a:pPr algn="ctr">
                        <a:spcBef>
                          <a:spcPts val="0"/>
                        </a:spcBef>
                        <a:spcAft>
                          <a:spcPts val="0"/>
                        </a:spcAft>
                      </a:pPr>
                      <a:r>
                        <a:rPr lang="es-ES" i="0">
                          <a:solidFill>
                            <a:srgbClr val="000000"/>
                          </a:solidFill>
                          <a:latin typeface="arial"/>
                        </a:rPr>
                        <a:t>Pares 19 y 20</a:t>
                      </a:r>
                    </a:p>
                  </a:txBody>
                  <a:tcPr anchor="ctr">
                    <a:lnL>
                      <a:noFill/>
                    </a:lnL>
                    <a:lnR>
                      <a:noFill/>
                    </a:lnR>
                    <a:lnT>
                      <a:noFill/>
                    </a:lnT>
                    <a:lnB>
                      <a:noFill/>
                    </a:lnB>
                  </a:tcPr>
                </a:tc>
                <a:tc>
                  <a:txBody>
                    <a:bodyPr/>
                    <a:lstStyle/>
                    <a:p>
                      <a:pPr algn="ctr">
                        <a:spcBef>
                          <a:spcPts val="0"/>
                        </a:spcBef>
                        <a:spcAft>
                          <a:spcPts val="0"/>
                        </a:spcAft>
                      </a:pPr>
                      <a:endParaRPr lang="es-ES" i="0">
                        <a:solidFill>
                          <a:srgbClr val="000000"/>
                        </a:solidFill>
                        <a:latin typeface="arial"/>
                      </a:endParaRPr>
                    </a:p>
                  </a:txBody>
                  <a:tcPr anchor="ctr">
                    <a:lnL>
                      <a:noFill/>
                    </a:lnL>
                    <a:lnR>
                      <a:noFill/>
                    </a:lnR>
                    <a:lnT>
                      <a:noFill/>
                    </a:lnT>
                    <a:lnB>
                      <a:noFill/>
                    </a:lnB>
                  </a:tcPr>
                </a:tc>
              </a:tr>
              <a:tr h="485956">
                <a:tc>
                  <a:txBody>
                    <a:bodyPr/>
                    <a:lstStyle/>
                    <a:p>
                      <a:pPr algn="ctr">
                        <a:spcBef>
                          <a:spcPts val="0"/>
                        </a:spcBef>
                        <a:spcAft>
                          <a:spcPts val="0"/>
                        </a:spcAft>
                      </a:pPr>
                      <a:r>
                        <a:rPr lang="es-ES" i="0">
                          <a:solidFill>
                            <a:srgbClr val="000000"/>
                          </a:solidFill>
                          <a:latin typeface="arial"/>
                        </a:rPr>
                        <a:t>Acocéntricos</a:t>
                      </a:r>
                    </a:p>
                  </a:txBody>
                  <a:tcPr anchor="ctr">
                    <a:lnL>
                      <a:noFill/>
                    </a:lnL>
                    <a:lnR>
                      <a:noFill/>
                    </a:lnR>
                    <a:lnT>
                      <a:noFill/>
                    </a:lnT>
                    <a:lnB>
                      <a:noFill/>
                    </a:lnB>
                  </a:tcPr>
                </a:tc>
                <a:tc>
                  <a:txBody>
                    <a:bodyPr/>
                    <a:lstStyle/>
                    <a:p>
                      <a:pPr algn="ctr">
                        <a:spcBef>
                          <a:spcPts val="0"/>
                        </a:spcBef>
                        <a:spcAft>
                          <a:spcPts val="0"/>
                        </a:spcAft>
                      </a:pPr>
                      <a:r>
                        <a:rPr lang="es-ES" i="0">
                          <a:solidFill>
                            <a:srgbClr val="000000"/>
                          </a:solidFill>
                          <a:latin typeface="arial"/>
                        </a:rPr>
                        <a:t>Pequeños</a:t>
                      </a:r>
                    </a:p>
                  </a:txBody>
                  <a:tcPr anchor="ctr">
                    <a:lnL>
                      <a:noFill/>
                    </a:lnL>
                    <a:lnR>
                      <a:noFill/>
                    </a:lnR>
                    <a:lnT>
                      <a:noFill/>
                    </a:lnT>
                    <a:lnB>
                      <a:noFill/>
                    </a:lnB>
                  </a:tcPr>
                </a:tc>
                <a:tc>
                  <a:txBody>
                    <a:bodyPr/>
                    <a:lstStyle/>
                    <a:p>
                      <a:pPr algn="ctr">
                        <a:spcBef>
                          <a:spcPts val="0"/>
                        </a:spcBef>
                        <a:spcAft>
                          <a:spcPts val="0"/>
                        </a:spcAft>
                      </a:pPr>
                      <a:r>
                        <a:rPr lang="es-ES" i="0">
                          <a:solidFill>
                            <a:srgbClr val="000000"/>
                          </a:solidFill>
                          <a:latin typeface="arial"/>
                        </a:rPr>
                        <a:t>G</a:t>
                      </a:r>
                    </a:p>
                  </a:txBody>
                  <a:tcPr anchor="ctr">
                    <a:lnL>
                      <a:noFill/>
                    </a:lnL>
                    <a:lnR>
                      <a:noFill/>
                    </a:lnR>
                    <a:lnT>
                      <a:noFill/>
                    </a:lnT>
                    <a:lnB>
                      <a:noFill/>
                    </a:lnB>
                  </a:tcPr>
                </a:tc>
                <a:tc>
                  <a:txBody>
                    <a:bodyPr/>
                    <a:lstStyle/>
                    <a:p>
                      <a:pPr algn="ctr">
                        <a:spcBef>
                          <a:spcPts val="0"/>
                        </a:spcBef>
                        <a:spcAft>
                          <a:spcPts val="0"/>
                        </a:spcAft>
                      </a:pPr>
                      <a:r>
                        <a:rPr lang="es-ES" i="0" dirty="0">
                          <a:solidFill>
                            <a:srgbClr val="000000"/>
                          </a:solidFill>
                          <a:latin typeface="arial"/>
                        </a:rPr>
                        <a:t>Pares 21 y 22</a:t>
                      </a:r>
                    </a:p>
                  </a:txBody>
                  <a:tcPr anchor="ctr">
                    <a:lnL>
                      <a:noFill/>
                    </a:lnL>
                    <a:lnR>
                      <a:noFill/>
                    </a:lnR>
                    <a:lnT>
                      <a:noFill/>
                    </a:lnT>
                    <a:lnB>
                      <a:noFill/>
                    </a:lnB>
                  </a:tcPr>
                </a:tc>
                <a:tc>
                  <a:txBody>
                    <a:bodyPr/>
                    <a:lstStyle/>
                    <a:p>
                      <a:pPr algn="ctr">
                        <a:spcBef>
                          <a:spcPts val="0"/>
                        </a:spcBef>
                        <a:spcAft>
                          <a:spcPts val="0"/>
                        </a:spcAft>
                      </a:pPr>
                      <a:r>
                        <a:rPr lang="es-ES" sz="4000" i="0" dirty="0">
                          <a:solidFill>
                            <a:srgbClr val="000000"/>
                          </a:solidFill>
                          <a:latin typeface="arial"/>
                        </a:rPr>
                        <a:t>Y</a:t>
                      </a:r>
                    </a:p>
                  </a:txBody>
                  <a:tcPr anchor="ctr">
                    <a:lnL>
                      <a:noFill/>
                    </a:lnL>
                    <a:lnR>
                      <a:noFill/>
                    </a:lnR>
                    <a:lnT>
                      <a:noFill/>
                    </a:lnT>
                    <a:lnB>
                      <a:noFill/>
                    </a:lnB>
                  </a:tcPr>
                </a:tc>
              </a:tr>
            </a:tbl>
          </a:graphicData>
        </a:graphic>
      </p:graphicFrame>
      <p:sp>
        <p:nvSpPr>
          <p:cNvPr id="1025" name="Rectangle 1"/>
          <p:cNvSpPr>
            <a:spLocks noChangeArrowheads="1"/>
          </p:cNvSpPr>
          <p:nvPr/>
        </p:nvSpPr>
        <p:spPr bwMode="auto">
          <a:xfrm>
            <a:off x="952790" y="5725416"/>
            <a:ext cx="6638357"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cs typeface="Arial" pitchFamily="34" charset="0"/>
              </a:rPr>
              <a:t>CLASIFICACIÓN DE CROMOSOMAS (DENVER Y PATAU).</a:t>
            </a:r>
            <a:endParaRPr kumimoji="0" lang="es-E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pitchFamily="34" charset="0"/>
                <a:cs typeface="Arial" pitchFamily="34" charset="0"/>
              </a:rPr>
              <a:t>El Cariotipo es el estudio de laboratorio por el cual podemos observar, contarlos, diferenciarlos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pitchFamily="34" charset="0"/>
                <a:cs typeface="Arial" pitchFamily="34" charset="0"/>
              </a:rPr>
              <a:t>y saber a que tipo de células pertenece.</a:t>
            </a: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DIFERENTES  CENTROMEROS.jpg"/>
          <p:cNvPicPr>
            <a:picLocks noChangeAspect="1"/>
          </p:cNvPicPr>
          <p:nvPr/>
        </p:nvPicPr>
        <p:blipFill>
          <a:blip r:embed="rId2" cstate="print">
            <a:duotone>
              <a:prstClr val="black"/>
              <a:schemeClr val="accent2">
                <a:tint val="45000"/>
                <a:satMod val="400000"/>
              </a:schemeClr>
            </a:duotone>
            <a:lum bright="-25000" contrast="-45000"/>
          </a:blip>
          <a:stretch>
            <a:fillRect/>
          </a:stretch>
        </p:blipFill>
        <p:spPr>
          <a:xfrm>
            <a:off x="622466" y="683696"/>
            <a:ext cx="7909973" cy="5498190"/>
          </a:xfrm>
          <a:prstGeom prst="rect">
            <a:avLst/>
          </a:prstGeom>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66555" y="2303875"/>
            <a:ext cx="7920880" cy="2862322"/>
          </a:xfrm>
          <a:prstGeom prst="rect">
            <a:avLst/>
          </a:prstGeom>
        </p:spPr>
        <p:txBody>
          <a:bodyPr wrap="square">
            <a:spAutoFit/>
          </a:bodyPr>
          <a:lstStyle/>
          <a:p>
            <a:pPr algn="ctr"/>
            <a:r>
              <a:rPr lang="es-ES" dirty="0" smtClean="0"/>
              <a:t>Es una parte de la molécula de DNA que puede ser copiada en la forma de una molécula de RNA a través de un proceso llamado transcripción. Los genes controlan la estructura de todas las proteínas del organismo, incluyendo las enzimas, en sus funciones de </a:t>
            </a:r>
            <a:r>
              <a:rPr lang="es-ES" dirty="0" err="1" smtClean="0"/>
              <a:t>catalizacion</a:t>
            </a:r>
            <a:r>
              <a:rPr lang="es-ES" dirty="0" smtClean="0"/>
              <a:t>, a su vez las enzimas regulan las reacciones metabólicas.</a:t>
            </a:r>
          </a:p>
          <a:p>
            <a:pPr algn="ctr"/>
            <a:endParaRPr lang="es-ES" dirty="0" smtClean="0"/>
          </a:p>
          <a:p>
            <a:pPr algn="ctr"/>
            <a:r>
              <a:rPr lang="es-ES" dirty="0" smtClean="0"/>
              <a:t>Además, los genes son los encargados de todas nuestras características físicas y es donde se encuentran muchas de las enfermedades genéticamente heredadas, los cuales se podrían prevenir en la etapa de la fecundación si se conocieran cuales son los genes responsables por éstas.</a:t>
            </a:r>
            <a:endParaRPr lang="es-ES" dirty="0"/>
          </a:p>
        </p:txBody>
      </p:sp>
      <p:sp>
        <p:nvSpPr>
          <p:cNvPr id="3" name="2 CuadroTexto"/>
          <p:cNvSpPr txBox="1"/>
          <p:nvPr/>
        </p:nvSpPr>
        <p:spPr>
          <a:xfrm>
            <a:off x="2366755" y="683695"/>
            <a:ext cx="3870430" cy="1200329"/>
          </a:xfrm>
          <a:prstGeom prst="rect">
            <a:avLst/>
          </a:prstGeom>
          <a:solidFill>
            <a:schemeClr val="bg2">
              <a:lumMod val="75000"/>
            </a:schemeClr>
          </a:solidFill>
        </p:spPr>
        <p:txBody>
          <a:bodyPr wrap="square" rtlCol="0">
            <a:spAutoFit/>
          </a:bodyPr>
          <a:lstStyle/>
          <a:p>
            <a:pPr algn="ctr"/>
            <a:endParaRPr lang="es-ES" sz="2400" b="1" dirty="0" smtClean="0"/>
          </a:p>
          <a:p>
            <a:pPr algn="ctr"/>
            <a:r>
              <a:rPr lang="es-ES" sz="2400" b="1" dirty="0" smtClean="0"/>
              <a:t>GEN</a:t>
            </a:r>
            <a:endParaRPr lang="es-ES" sz="2400" dirty="0" smtClean="0"/>
          </a:p>
          <a:p>
            <a:pPr algn="ctr"/>
            <a:endParaRPr lang="es-ES" sz="2400" dirty="0"/>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1"/>
          <p:cNvSpPr>
            <a:spLocks noChangeArrowheads="1"/>
          </p:cNvSpPr>
          <p:nvPr/>
        </p:nvSpPr>
        <p:spPr bwMode="auto">
          <a:xfrm>
            <a:off x="656565" y="2168860"/>
            <a:ext cx="7797516" cy="23391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pitchFamily="34" charset="0"/>
                <a:cs typeface="Arial" pitchFamily="34" charset="0"/>
              </a:rPr>
              <a:t>Todas las moléculas de RNA se sintetizan utilizando moléculas de DNA como patrón.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pitchFamily="34" charset="0"/>
                <a:cs typeface="Arial" pitchFamily="34" charset="0"/>
              </a:rPr>
              <a:t> Los nucleótidos del RNA son químicamente muy parecidos a los nucleótidos del DNA.</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pitchFamily="34" charset="0"/>
                <a:cs typeface="Arial" pitchFamily="34" charset="0"/>
              </a:rPr>
              <a:t>La síntesis proteica ocurre en los ribosomas que contienen el citoplasma ya que el DNA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pitchFamily="34" charset="0"/>
                <a:cs typeface="Arial" pitchFamily="34" charset="0"/>
              </a:rPr>
              <a:t> no puede dirigir directamente la síntesis proteica. Debe de haber una molécula intermediaria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pitchFamily="34" charset="0"/>
                <a:cs typeface="Arial" pitchFamily="34" charset="0"/>
              </a:rPr>
              <a:t>que lleve la información desde el DNA en el núcleo hasta los ribosomas en el citoplasma.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C00000"/>
                </a:solidFill>
                <a:effectLst/>
                <a:latin typeface="Arial" pitchFamily="34" charset="0"/>
                <a:cs typeface="Arial" pitchFamily="34" charset="0"/>
              </a:rPr>
              <a:t>Esta molécula es el ácido ribonucleico.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pitchFamily="34" charset="0"/>
                <a:cs typeface="Arial" pitchFamily="34" charset="0"/>
              </a:rPr>
              <a:t>Una célula decodifica la información genética almacenada en su DNA de la siguiente manera:</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2 CuadroTexto"/>
          <p:cNvSpPr txBox="1"/>
          <p:nvPr/>
        </p:nvSpPr>
        <p:spPr>
          <a:xfrm>
            <a:off x="2366755" y="1358770"/>
            <a:ext cx="3978974" cy="461665"/>
          </a:xfrm>
          <a:prstGeom prst="rect">
            <a:avLst/>
          </a:prstGeom>
          <a:noFill/>
        </p:spPr>
        <p:txBody>
          <a:bodyPr wrap="none" rtlCol="0">
            <a:spAutoFit/>
          </a:bodyPr>
          <a:lstStyle/>
          <a:p>
            <a:pPr lvl="0"/>
            <a:r>
              <a:rPr lang="es-ES" sz="2400" b="1" dirty="0" smtClean="0">
                <a:latin typeface="Arial" pitchFamily="34" charset="0"/>
                <a:cs typeface="Arial" pitchFamily="34" charset="0"/>
              </a:rPr>
              <a:t>SÍNTESIS DE PROTEÍNAS</a:t>
            </a:r>
            <a:endParaRPr lang="es-ES" sz="2400" dirty="0" smtClean="0">
              <a:latin typeface="Arial" pitchFamily="34" charset="0"/>
              <a:cs typeface="Arial" pitchFamily="34" charset="0"/>
            </a:endParaRP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adn1.jpg"/>
          <p:cNvPicPr>
            <a:picLocks noChangeAspect="1"/>
          </p:cNvPicPr>
          <p:nvPr/>
        </p:nvPicPr>
        <p:blipFill>
          <a:blip r:embed="rId2" cstate="print"/>
          <a:stretch>
            <a:fillRect/>
          </a:stretch>
        </p:blipFill>
        <p:spPr>
          <a:xfrm>
            <a:off x="1871700" y="683695"/>
            <a:ext cx="5580620" cy="5310589"/>
          </a:xfrm>
          <a:prstGeom prst="rect">
            <a:avLst/>
          </a:prstGeom>
        </p:spPr>
      </p:pic>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NATURALIZACION Y DESNATURALIZACION DEL ADN.jpg"/>
          <p:cNvPicPr>
            <a:picLocks noChangeAspect="1"/>
          </p:cNvPicPr>
          <p:nvPr/>
        </p:nvPicPr>
        <p:blipFill>
          <a:blip r:embed="rId2" cstate="print"/>
          <a:stretch>
            <a:fillRect/>
          </a:stretch>
        </p:blipFill>
        <p:spPr>
          <a:xfrm>
            <a:off x="701570" y="458670"/>
            <a:ext cx="7470830" cy="4815535"/>
          </a:xfrm>
          <a:prstGeom prst="rect">
            <a:avLst/>
          </a:prstGeom>
        </p:spPr>
      </p:pic>
      <p:sp>
        <p:nvSpPr>
          <p:cNvPr id="3" name="2 CuadroTexto"/>
          <p:cNvSpPr txBox="1"/>
          <p:nvPr/>
        </p:nvSpPr>
        <p:spPr>
          <a:xfrm>
            <a:off x="2366755" y="5724255"/>
            <a:ext cx="4861203" cy="646331"/>
          </a:xfrm>
          <a:prstGeom prst="rect">
            <a:avLst/>
          </a:prstGeom>
          <a:noFill/>
        </p:spPr>
        <p:txBody>
          <a:bodyPr wrap="none" rtlCol="0">
            <a:spAutoFit/>
          </a:bodyPr>
          <a:lstStyle/>
          <a:p>
            <a:r>
              <a:rPr lang="es-ES" dirty="0" smtClean="0"/>
              <a:t>DECODIFICACION EN  EL LABORATORIO</a:t>
            </a:r>
          </a:p>
          <a:p>
            <a:endParaRPr lang="es-ES" dirty="0"/>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11660" y="188641"/>
            <a:ext cx="6519410" cy="1233010"/>
          </a:xfrm>
          <a:solidFill>
            <a:srgbClr val="003399"/>
          </a:solidFill>
        </p:spPr>
        <p:txBody>
          <a:bodyPr/>
          <a:lstStyle/>
          <a:p>
            <a:pPr algn="ctr">
              <a:defRPr/>
            </a:pPr>
            <a:r>
              <a:rPr lang="es-MX" sz="4000" kern="0" dirty="0" smtClean="0">
                <a:solidFill>
                  <a:srgbClr val="FFFF00"/>
                </a:solidFill>
              </a:rPr>
              <a:t>Evidencia actual EN PSIQUIATRIA</a:t>
            </a:r>
            <a:endParaRPr lang="es-MX" sz="5400" dirty="0">
              <a:solidFill>
                <a:srgbClr val="FFFF00"/>
              </a:solidFill>
            </a:endParaRPr>
          </a:p>
        </p:txBody>
      </p:sp>
      <p:sp>
        <p:nvSpPr>
          <p:cNvPr id="11267" name="2 Marcador de contenido"/>
          <p:cNvSpPr>
            <a:spLocks noGrp="1"/>
          </p:cNvSpPr>
          <p:nvPr>
            <p:ph idx="1"/>
          </p:nvPr>
        </p:nvSpPr>
        <p:spPr>
          <a:xfrm>
            <a:off x="393700" y="1935163"/>
            <a:ext cx="8408770" cy="4554177"/>
          </a:xfrm>
        </p:spPr>
        <p:txBody>
          <a:bodyPr/>
          <a:lstStyle/>
          <a:p>
            <a:r>
              <a:rPr lang="es-MX" b="1" dirty="0" smtClean="0"/>
              <a:t>Estudios de </a:t>
            </a:r>
            <a:r>
              <a:rPr lang="es-MX" b="1" dirty="0" smtClean="0">
                <a:solidFill>
                  <a:schemeClr val="accent1"/>
                </a:solidFill>
              </a:rPr>
              <a:t>Asociación</a:t>
            </a:r>
          </a:p>
          <a:p>
            <a:pPr lvl="1"/>
            <a:r>
              <a:rPr lang="es-MX" dirty="0" smtClean="0"/>
              <a:t>Genes de susceptibilidad</a:t>
            </a:r>
          </a:p>
          <a:p>
            <a:pPr lvl="1"/>
            <a:r>
              <a:rPr lang="es-MX" dirty="0" smtClean="0"/>
              <a:t>Asociaciones positivas:</a:t>
            </a:r>
          </a:p>
          <a:p>
            <a:pPr lvl="2"/>
            <a:r>
              <a:rPr lang="es-MX" dirty="0" smtClean="0"/>
              <a:t>Marcador con impacto</a:t>
            </a:r>
          </a:p>
          <a:p>
            <a:pPr lvl="2"/>
            <a:r>
              <a:rPr lang="es-MX" dirty="0" smtClean="0"/>
              <a:t>Variante genética cerca del marcador con impacto</a:t>
            </a:r>
          </a:p>
          <a:p>
            <a:pPr lvl="1"/>
            <a:endParaRPr lang="es-MX" sz="1800" dirty="0" smtClean="0"/>
          </a:p>
          <a:p>
            <a:pPr lvl="1">
              <a:buNone/>
            </a:pPr>
            <a:r>
              <a:rPr lang="es-MX" sz="1800" b="1" u="sng" dirty="0" smtClean="0">
                <a:solidFill>
                  <a:srgbClr val="002060"/>
                </a:solidFill>
              </a:rPr>
              <a:t>ESTUDIOS    COMPLETADOS</a:t>
            </a:r>
          </a:p>
          <a:p>
            <a:pPr lvl="1"/>
            <a:r>
              <a:rPr lang="es-MX" sz="1800" dirty="0" smtClean="0"/>
              <a:t>Alcoholismo: ADH-2 y ALDH-2</a:t>
            </a:r>
          </a:p>
          <a:p>
            <a:pPr lvl="1"/>
            <a:r>
              <a:rPr lang="es-MX" sz="1800" dirty="0" err="1" smtClean="0"/>
              <a:t>Enf</a:t>
            </a:r>
            <a:r>
              <a:rPr lang="es-MX" sz="1800" dirty="0" smtClean="0"/>
              <a:t>. Alzheimer: ApoE (4)</a:t>
            </a:r>
          </a:p>
          <a:p>
            <a:pPr lvl="1"/>
            <a:r>
              <a:rPr lang="es-MX" sz="1800" dirty="0" smtClean="0"/>
              <a:t>T. A. B.                </a:t>
            </a:r>
            <a:r>
              <a:rPr lang="es-MX" sz="1100" b="1" dirty="0" smtClean="0">
                <a:solidFill>
                  <a:srgbClr val="C00000"/>
                </a:solidFill>
              </a:rPr>
              <a:t>CROMOSOMA  6 FACTOR  XG  - BRAZO  CORTO (En estudio)</a:t>
            </a:r>
            <a:endParaRPr lang="es-MX" sz="1800" b="1" dirty="0" smtClean="0">
              <a:solidFill>
                <a:srgbClr val="C00000"/>
              </a:solidFill>
            </a:endParaRPr>
          </a:p>
          <a:p>
            <a:pPr lvl="1"/>
            <a:r>
              <a:rPr lang="es-MX" sz="1800" dirty="0" smtClean="0">
                <a:solidFill>
                  <a:srgbClr val="FF0000"/>
                </a:solidFill>
              </a:rPr>
              <a:t>ESQUIZOFRENIA      </a:t>
            </a:r>
            <a:r>
              <a:rPr lang="es-ES" sz="800" b="1" dirty="0" smtClean="0">
                <a:latin typeface="Arial Normal"/>
              </a:rPr>
              <a:t>                                           BRAZOS LARGOS  </a:t>
            </a:r>
            <a:r>
              <a:rPr lang="es-ES" sz="1000" b="1" dirty="0" smtClean="0">
                <a:latin typeface="Arial Normal"/>
              </a:rPr>
              <a:t>DE LOS CROMOSOMAS 5, 11 Y 18 Y EN EL BRAZO CORTO  del  cromosoma  19.</a:t>
            </a:r>
          </a:p>
          <a:p>
            <a:pPr lvl="1"/>
            <a:endParaRPr lang="es-ES" sz="1000" b="1" dirty="0" smtClean="0">
              <a:latin typeface="Arial Normal"/>
            </a:endParaRPr>
          </a:p>
        </p:txBody>
      </p:sp>
      <p:sp>
        <p:nvSpPr>
          <p:cNvPr id="4" name="3 Rectángulo"/>
          <p:cNvSpPr/>
          <p:nvPr/>
        </p:nvSpPr>
        <p:spPr>
          <a:xfrm>
            <a:off x="2705100" y="6540500"/>
            <a:ext cx="6019800" cy="249238"/>
          </a:xfrm>
          <a:prstGeom prst="rect">
            <a:avLst/>
          </a:prstGeom>
        </p:spPr>
        <p:txBody>
          <a:bodyPr>
            <a:spAutoFit/>
          </a:bodyPr>
          <a:lstStyle/>
          <a:p>
            <a:pPr marL="274320" indent="-274320" algn="r" fontAlgn="auto">
              <a:spcBef>
                <a:spcPct val="20000"/>
              </a:spcBef>
              <a:spcAft>
                <a:spcPts val="0"/>
              </a:spcAft>
              <a:buClr>
                <a:srgbClr val="0BD0D9"/>
              </a:buClr>
              <a:buSzPct val="95000"/>
              <a:defRPr/>
            </a:pPr>
            <a:r>
              <a:rPr lang="en-US" sz="1000" dirty="0" err="1">
                <a:solidFill>
                  <a:prstClr val="black"/>
                </a:solidFill>
                <a:latin typeface="Constantia"/>
                <a:cs typeface="+mn-cs"/>
              </a:rPr>
              <a:t>Leboyer</a:t>
            </a:r>
            <a:r>
              <a:rPr lang="en-US" sz="1000" dirty="0">
                <a:solidFill>
                  <a:prstClr val="black"/>
                </a:solidFill>
                <a:latin typeface="Constantia"/>
                <a:cs typeface="+mn-cs"/>
              </a:rPr>
              <a:t> M &amp; </a:t>
            </a:r>
            <a:r>
              <a:rPr lang="en-US" sz="1000" dirty="0" err="1">
                <a:solidFill>
                  <a:prstClr val="black"/>
                </a:solidFill>
                <a:latin typeface="Constantia"/>
                <a:cs typeface="+mn-cs"/>
              </a:rPr>
              <a:t>Bellivier</a:t>
            </a:r>
            <a:r>
              <a:rPr lang="en-US" sz="1000" dirty="0">
                <a:solidFill>
                  <a:prstClr val="black"/>
                </a:solidFill>
                <a:latin typeface="Constantia"/>
                <a:cs typeface="+mn-cs"/>
              </a:rPr>
              <a:t> F. Psychiatric genetics; </a:t>
            </a:r>
            <a:r>
              <a:rPr lang="en-US" sz="1000" dirty="0" err="1">
                <a:solidFill>
                  <a:prstClr val="black"/>
                </a:solidFill>
                <a:latin typeface="Constantia"/>
                <a:cs typeface="+mn-cs"/>
              </a:rPr>
              <a:t>Metods</a:t>
            </a:r>
            <a:r>
              <a:rPr lang="en-US" sz="1000" dirty="0">
                <a:solidFill>
                  <a:prstClr val="black"/>
                </a:solidFill>
                <a:latin typeface="Constantia"/>
                <a:cs typeface="+mn-cs"/>
              </a:rPr>
              <a:t> and reviews; Humana Press, </a:t>
            </a:r>
            <a:r>
              <a:rPr lang="en-US" sz="1000" dirty="0" smtClean="0">
                <a:solidFill>
                  <a:prstClr val="black"/>
                </a:solidFill>
                <a:latin typeface="Constantia"/>
                <a:cs typeface="+mn-cs"/>
              </a:rPr>
              <a:t>2009.</a:t>
            </a:r>
            <a:endParaRPr lang="en-US" sz="1000" dirty="0">
              <a:solidFill>
                <a:prstClr val="black"/>
              </a:solidFill>
              <a:latin typeface="Constantia"/>
              <a:cs typeface="+mn-cs"/>
            </a:endParaRPr>
          </a:p>
        </p:txBody>
      </p:sp>
      <p:sp>
        <p:nvSpPr>
          <p:cNvPr id="5" name="4 Flecha derecha"/>
          <p:cNvSpPr/>
          <p:nvPr/>
        </p:nvSpPr>
        <p:spPr>
          <a:xfrm>
            <a:off x="1916705" y="5454225"/>
            <a:ext cx="720080"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Flecha derecha"/>
          <p:cNvSpPr/>
          <p:nvPr/>
        </p:nvSpPr>
        <p:spPr>
          <a:xfrm>
            <a:off x="3131841" y="5769260"/>
            <a:ext cx="1170130" cy="2250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4216400" y="6650038"/>
            <a:ext cx="4883150" cy="246062"/>
          </a:xfrm>
          <a:prstGeom prst="rect">
            <a:avLst/>
          </a:prstGeom>
        </p:spPr>
        <p:txBody>
          <a:bodyPr>
            <a:spAutoFit/>
          </a:bodyPr>
          <a:lstStyle/>
          <a:p>
            <a:pPr marL="274320" indent="-274320" algn="r" fontAlgn="auto">
              <a:spcBef>
                <a:spcPct val="20000"/>
              </a:spcBef>
              <a:spcAft>
                <a:spcPts val="0"/>
              </a:spcAft>
              <a:buClr>
                <a:srgbClr val="0BD0D9"/>
              </a:buClr>
              <a:buSzPct val="95000"/>
              <a:defRPr/>
            </a:pPr>
            <a:r>
              <a:rPr lang="es-MX" sz="1000" dirty="0" err="1">
                <a:solidFill>
                  <a:prstClr val="black"/>
                </a:solidFill>
                <a:latin typeface="Constantia"/>
                <a:cs typeface="+mn-cs"/>
              </a:rPr>
              <a:t>Burmeister</a:t>
            </a:r>
            <a:r>
              <a:rPr lang="es-MX" sz="1000" dirty="0">
                <a:solidFill>
                  <a:prstClr val="black"/>
                </a:solidFill>
                <a:latin typeface="Constantia"/>
                <a:cs typeface="+mn-cs"/>
              </a:rPr>
              <a:t> M, </a:t>
            </a:r>
            <a:r>
              <a:rPr lang="es-MX" sz="1000" dirty="0" err="1">
                <a:solidFill>
                  <a:prstClr val="black"/>
                </a:solidFill>
                <a:latin typeface="Constantia"/>
                <a:cs typeface="+mn-cs"/>
              </a:rPr>
              <a:t>McInnis</a:t>
            </a:r>
            <a:r>
              <a:rPr lang="es-MX" sz="1000" dirty="0">
                <a:solidFill>
                  <a:prstClr val="black"/>
                </a:solidFill>
                <a:latin typeface="Constantia"/>
                <a:cs typeface="+mn-cs"/>
              </a:rPr>
              <a:t> MG &amp; </a:t>
            </a:r>
            <a:r>
              <a:rPr lang="es-MX" sz="1000" dirty="0" err="1">
                <a:solidFill>
                  <a:prstClr val="black"/>
                </a:solidFill>
                <a:latin typeface="Constantia"/>
                <a:cs typeface="+mn-cs"/>
              </a:rPr>
              <a:t>Zollner</a:t>
            </a:r>
            <a:r>
              <a:rPr lang="es-MX" sz="1000" dirty="0">
                <a:solidFill>
                  <a:prstClr val="black"/>
                </a:solidFill>
                <a:latin typeface="Constantia"/>
                <a:cs typeface="+mn-cs"/>
              </a:rPr>
              <a:t> S. </a:t>
            </a:r>
            <a:r>
              <a:rPr lang="es-MX" sz="1000" dirty="0" err="1">
                <a:solidFill>
                  <a:prstClr val="black"/>
                </a:solidFill>
                <a:latin typeface="Constantia"/>
                <a:cs typeface="+mn-cs"/>
              </a:rPr>
              <a:t>Nature</a:t>
            </a:r>
            <a:r>
              <a:rPr lang="es-MX" sz="1000" dirty="0">
                <a:solidFill>
                  <a:prstClr val="black"/>
                </a:solidFill>
                <a:latin typeface="Constantia"/>
                <a:cs typeface="+mn-cs"/>
              </a:rPr>
              <a:t> </a:t>
            </a:r>
            <a:r>
              <a:rPr lang="es-MX" sz="1000" dirty="0" err="1">
                <a:solidFill>
                  <a:prstClr val="black"/>
                </a:solidFill>
                <a:latin typeface="Constantia"/>
                <a:cs typeface="+mn-cs"/>
              </a:rPr>
              <a:t>Reviews</a:t>
            </a:r>
            <a:r>
              <a:rPr lang="es-MX" sz="1000" dirty="0">
                <a:solidFill>
                  <a:prstClr val="black"/>
                </a:solidFill>
                <a:latin typeface="Constantia"/>
                <a:cs typeface="+mn-cs"/>
              </a:rPr>
              <a:t> </a:t>
            </a:r>
            <a:r>
              <a:rPr lang="es-MX" sz="1000" dirty="0" err="1">
                <a:solidFill>
                  <a:prstClr val="black"/>
                </a:solidFill>
                <a:latin typeface="Constantia"/>
                <a:cs typeface="+mn-cs"/>
              </a:rPr>
              <a:t>Genetics</a:t>
            </a:r>
            <a:r>
              <a:rPr lang="en-US" sz="1000" dirty="0">
                <a:solidFill>
                  <a:prstClr val="black"/>
                </a:solidFill>
                <a:latin typeface="Constantia"/>
                <a:cs typeface="+mn-cs"/>
              </a:rPr>
              <a:t>; </a:t>
            </a:r>
            <a:r>
              <a:rPr lang="en-US" sz="1000" dirty="0" smtClean="0">
                <a:solidFill>
                  <a:prstClr val="black"/>
                </a:solidFill>
                <a:latin typeface="Constantia"/>
                <a:cs typeface="+mn-cs"/>
              </a:rPr>
              <a:t>2009 </a:t>
            </a:r>
            <a:r>
              <a:rPr lang="en-US" sz="1000" dirty="0">
                <a:solidFill>
                  <a:prstClr val="black"/>
                </a:solidFill>
                <a:latin typeface="Constantia"/>
                <a:cs typeface="+mn-cs"/>
              </a:rPr>
              <a:t>(9) 527-540.</a:t>
            </a:r>
          </a:p>
        </p:txBody>
      </p:sp>
      <p:sp>
        <p:nvSpPr>
          <p:cNvPr id="7" name="6 Título"/>
          <p:cNvSpPr>
            <a:spLocks noGrp="1"/>
          </p:cNvSpPr>
          <p:nvPr>
            <p:ph type="title"/>
          </p:nvPr>
        </p:nvSpPr>
        <p:spPr>
          <a:xfrm>
            <a:off x="1556665" y="503675"/>
            <a:ext cx="5265585" cy="565150"/>
          </a:xfrm>
        </p:spPr>
        <p:txBody>
          <a:bodyPr>
            <a:noAutofit/>
          </a:bodyPr>
          <a:lstStyle/>
          <a:p>
            <a:pPr lvl="1" algn="ctr" eaLnBrk="1" hangingPunct="1">
              <a:defRPr/>
            </a:pPr>
            <a:r>
              <a:rPr lang="es-MX" sz="3600" dirty="0" smtClean="0">
                <a:solidFill>
                  <a:srgbClr val="04617B"/>
                </a:solidFill>
              </a:rPr>
              <a:t>Evidencia actual</a:t>
            </a:r>
            <a:endParaRPr lang="es-MX" sz="3600" dirty="0" smtClean="0"/>
          </a:p>
        </p:txBody>
      </p:sp>
      <p:grpSp>
        <p:nvGrpSpPr>
          <p:cNvPr id="12292" name="12 Grupo"/>
          <p:cNvGrpSpPr>
            <a:grpSpLocks/>
          </p:cNvGrpSpPr>
          <p:nvPr/>
        </p:nvGrpSpPr>
        <p:grpSpPr bwMode="auto">
          <a:xfrm>
            <a:off x="482600" y="1600200"/>
            <a:ext cx="8178800" cy="4984750"/>
            <a:chOff x="1866900" y="1739900"/>
            <a:chExt cx="5899150" cy="4984750"/>
          </a:xfrm>
        </p:grpSpPr>
        <p:grpSp>
          <p:nvGrpSpPr>
            <p:cNvPr id="12300" name="6 Grupo"/>
            <p:cNvGrpSpPr>
              <a:grpSpLocks/>
            </p:cNvGrpSpPr>
            <p:nvPr/>
          </p:nvGrpSpPr>
          <p:grpSpPr bwMode="auto">
            <a:xfrm>
              <a:off x="4305300" y="1739900"/>
              <a:ext cx="3460750" cy="4984750"/>
              <a:chOff x="5683250" y="1123386"/>
              <a:chExt cx="3460750" cy="5378976"/>
            </a:xfrm>
          </p:grpSpPr>
          <p:pic>
            <p:nvPicPr>
              <p:cNvPr id="12305" name="Picture 6"/>
              <p:cNvPicPr>
                <a:picLocks noChangeAspect="1" noChangeArrowheads="1"/>
              </p:cNvPicPr>
              <p:nvPr/>
            </p:nvPicPr>
            <p:blipFill>
              <a:blip r:embed="rId3" cstate="print">
                <a:clrChange>
                  <a:clrFrom>
                    <a:srgbClr val="FFFFFF"/>
                  </a:clrFrom>
                  <a:clrTo>
                    <a:srgbClr val="FFFFFF">
                      <a:alpha val="0"/>
                    </a:srgbClr>
                  </a:clrTo>
                </a:clrChange>
              </a:blip>
              <a:srcRect l="62154"/>
              <a:stretch>
                <a:fillRect/>
              </a:stretch>
            </p:blipFill>
            <p:spPr bwMode="auto">
              <a:xfrm>
                <a:off x="5683250" y="1123386"/>
                <a:ext cx="3460750" cy="2572314"/>
              </a:xfrm>
              <a:prstGeom prst="rect">
                <a:avLst/>
              </a:prstGeom>
              <a:noFill/>
              <a:ln w="9525">
                <a:noFill/>
                <a:miter lim="800000"/>
                <a:headEnd/>
                <a:tailEnd/>
              </a:ln>
            </p:spPr>
          </p:pic>
          <p:pic>
            <p:nvPicPr>
              <p:cNvPr id="12306" name="Picture 7"/>
              <p:cNvPicPr>
                <a:picLocks noChangeAspect="1" noChangeArrowheads="1"/>
              </p:cNvPicPr>
              <p:nvPr/>
            </p:nvPicPr>
            <p:blipFill>
              <a:blip r:embed="rId4" cstate="print">
                <a:clrChange>
                  <a:clrFrom>
                    <a:srgbClr val="FFFFFF"/>
                  </a:clrFrom>
                  <a:clrTo>
                    <a:srgbClr val="FFFFFF">
                      <a:alpha val="0"/>
                    </a:srgbClr>
                  </a:clrTo>
                </a:clrChange>
              </a:blip>
              <a:srcRect l="62154"/>
              <a:stretch>
                <a:fillRect/>
              </a:stretch>
            </p:blipFill>
            <p:spPr bwMode="auto">
              <a:xfrm>
                <a:off x="5683250" y="5429250"/>
                <a:ext cx="3460750" cy="1073112"/>
              </a:xfrm>
              <a:prstGeom prst="rect">
                <a:avLst/>
              </a:prstGeom>
              <a:noFill/>
              <a:ln w="9525">
                <a:noFill/>
                <a:miter lim="800000"/>
                <a:headEnd/>
                <a:tailEnd/>
              </a:ln>
            </p:spPr>
          </p:pic>
          <p:pic>
            <p:nvPicPr>
              <p:cNvPr id="12307" name="Picture 8"/>
              <p:cNvPicPr>
                <a:picLocks noChangeAspect="1" noChangeArrowheads="1"/>
              </p:cNvPicPr>
              <p:nvPr/>
            </p:nvPicPr>
            <p:blipFill>
              <a:blip r:embed="rId5" cstate="print">
                <a:clrChange>
                  <a:clrFrom>
                    <a:srgbClr val="FFFFFF"/>
                  </a:clrFrom>
                  <a:clrTo>
                    <a:srgbClr val="FFFFFF">
                      <a:alpha val="0"/>
                    </a:srgbClr>
                  </a:clrTo>
                </a:clrChange>
              </a:blip>
              <a:srcRect l="62154"/>
              <a:stretch>
                <a:fillRect/>
              </a:stretch>
            </p:blipFill>
            <p:spPr bwMode="auto">
              <a:xfrm>
                <a:off x="5683250" y="3660718"/>
                <a:ext cx="3460750" cy="1814822"/>
              </a:xfrm>
              <a:prstGeom prst="rect">
                <a:avLst/>
              </a:prstGeom>
              <a:noFill/>
              <a:ln w="9525">
                <a:noFill/>
                <a:miter lim="800000"/>
                <a:headEnd/>
                <a:tailEnd/>
              </a:ln>
            </p:spPr>
          </p:pic>
        </p:grpSp>
        <p:grpSp>
          <p:nvGrpSpPr>
            <p:cNvPr id="12301" name="6 Grupo"/>
            <p:cNvGrpSpPr>
              <a:grpSpLocks/>
            </p:cNvGrpSpPr>
            <p:nvPr/>
          </p:nvGrpSpPr>
          <p:grpSpPr bwMode="auto">
            <a:xfrm>
              <a:off x="1866900" y="1746250"/>
              <a:ext cx="2482850" cy="4978400"/>
              <a:chOff x="0" y="1130238"/>
              <a:chExt cx="2482850" cy="5372124"/>
            </a:xfrm>
          </p:grpSpPr>
          <p:pic>
            <p:nvPicPr>
              <p:cNvPr id="12302" name="Picture 6"/>
              <p:cNvPicPr>
                <a:picLocks noChangeAspect="1" noChangeArrowheads="1"/>
              </p:cNvPicPr>
              <p:nvPr/>
            </p:nvPicPr>
            <p:blipFill>
              <a:blip r:embed="rId3" cstate="print">
                <a:clrChange>
                  <a:clrFrom>
                    <a:srgbClr val="FFFFFF"/>
                  </a:clrFrom>
                  <a:clrTo>
                    <a:srgbClr val="FFFFFF">
                      <a:alpha val="0"/>
                    </a:srgbClr>
                  </a:clrTo>
                </a:clrChange>
              </a:blip>
              <a:srcRect t="266" r="72847"/>
              <a:stretch>
                <a:fillRect/>
              </a:stretch>
            </p:blipFill>
            <p:spPr bwMode="auto">
              <a:xfrm>
                <a:off x="0" y="1130238"/>
                <a:ext cx="2482850" cy="2565462"/>
              </a:xfrm>
              <a:prstGeom prst="rect">
                <a:avLst/>
              </a:prstGeom>
              <a:noFill/>
              <a:ln w="9525">
                <a:noFill/>
                <a:miter lim="800000"/>
                <a:headEnd/>
                <a:tailEnd/>
              </a:ln>
            </p:spPr>
          </p:pic>
          <p:pic>
            <p:nvPicPr>
              <p:cNvPr id="12303" name="Picture 7"/>
              <p:cNvPicPr>
                <a:picLocks noChangeAspect="1" noChangeArrowheads="1"/>
              </p:cNvPicPr>
              <p:nvPr/>
            </p:nvPicPr>
            <p:blipFill>
              <a:blip r:embed="rId4" cstate="print">
                <a:clrChange>
                  <a:clrFrom>
                    <a:srgbClr val="FFFFFF"/>
                  </a:clrFrom>
                  <a:clrTo>
                    <a:srgbClr val="FFFFFF">
                      <a:alpha val="0"/>
                    </a:srgbClr>
                  </a:clrTo>
                </a:clrChange>
              </a:blip>
              <a:srcRect r="72847"/>
              <a:stretch>
                <a:fillRect/>
              </a:stretch>
            </p:blipFill>
            <p:spPr bwMode="auto">
              <a:xfrm>
                <a:off x="0" y="5429250"/>
                <a:ext cx="2482850" cy="1073112"/>
              </a:xfrm>
              <a:prstGeom prst="rect">
                <a:avLst/>
              </a:prstGeom>
              <a:noFill/>
              <a:ln w="9525">
                <a:noFill/>
                <a:miter lim="800000"/>
                <a:headEnd/>
                <a:tailEnd/>
              </a:ln>
            </p:spPr>
          </p:pic>
          <p:pic>
            <p:nvPicPr>
              <p:cNvPr id="12304" name="Picture 8"/>
              <p:cNvPicPr>
                <a:picLocks noChangeAspect="1" noChangeArrowheads="1"/>
              </p:cNvPicPr>
              <p:nvPr/>
            </p:nvPicPr>
            <p:blipFill>
              <a:blip r:embed="rId5" cstate="print">
                <a:clrChange>
                  <a:clrFrom>
                    <a:srgbClr val="FFFFFF"/>
                  </a:clrFrom>
                  <a:clrTo>
                    <a:srgbClr val="FFFFFF">
                      <a:alpha val="0"/>
                    </a:srgbClr>
                  </a:clrTo>
                </a:clrChange>
              </a:blip>
              <a:srcRect r="72847"/>
              <a:stretch>
                <a:fillRect/>
              </a:stretch>
            </p:blipFill>
            <p:spPr bwMode="auto">
              <a:xfrm>
                <a:off x="0" y="3660718"/>
                <a:ext cx="2482850" cy="1814822"/>
              </a:xfrm>
              <a:prstGeom prst="rect">
                <a:avLst/>
              </a:prstGeom>
              <a:noFill/>
              <a:ln w="9525">
                <a:noFill/>
                <a:miter lim="800000"/>
                <a:headEnd/>
                <a:tailEnd/>
              </a:ln>
            </p:spPr>
          </p:pic>
        </p:grpSp>
      </p:grpSp>
      <p:sp>
        <p:nvSpPr>
          <p:cNvPr id="13" name="12 Rectángulo"/>
          <p:cNvSpPr/>
          <p:nvPr/>
        </p:nvSpPr>
        <p:spPr>
          <a:xfrm>
            <a:off x="476545" y="1043735"/>
            <a:ext cx="3679825" cy="492125"/>
          </a:xfrm>
          <a:prstGeom prst="rect">
            <a:avLst/>
          </a:prstGeom>
        </p:spPr>
        <p:txBody>
          <a:bodyPr wrap="none">
            <a:spAutoFit/>
          </a:bodyPr>
          <a:lstStyle/>
          <a:p>
            <a:pPr marL="273050" indent="-273050" eaLnBrk="0" hangingPunct="0">
              <a:spcBef>
                <a:spcPct val="20000"/>
              </a:spcBef>
              <a:buClr>
                <a:srgbClr val="0BD0D9"/>
              </a:buClr>
              <a:buSzPct val="95000"/>
              <a:buFont typeface="Wingdings 2" pitchFamily="18" charset="2"/>
              <a:buChar char=""/>
              <a:defRPr/>
            </a:pPr>
            <a:r>
              <a:rPr lang="es-MX" sz="2600" b="1" dirty="0">
                <a:solidFill>
                  <a:prstClr val="black"/>
                </a:solidFill>
                <a:latin typeface="Constantia"/>
                <a:cs typeface="+mn-cs"/>
              </a:rPr>
              <a:t>Estudios en </a:t>
            </a:r>
            <a:r>
              <a:rPr lang="es-MX" sz="2600" b="1" dirty="0">
                <a:solidFill>
                  <a:srgbClr val="0F6FC6"/>
                </a:solidFill>
                <a:latin typeface="Constantia"/>
                <a:cs typeface="+mn-cs"/>
              </a:rPr>
              <a:t>Familias</a:t>
            </a:r>
          </a:p>
        </p:txBody>
      </p:sp>
      <p:sp>
        <p:nvSpPr>
          <p:cNvPr id="14" name="13 Rectángulo"/>
          <p:cNvSpPr/>
          <p:nvPr/>
        </p:nvSpPr>
        <p:spPr>
          <a:xfrm>
            <a:off x="3905250" y="1873250"/>
            <a:ext cx="4711700" cy="44450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5" name="14 Rectángulo"/>
          <p:cNvSpPr/>
          <p:nvPr/>
        </p:nvSpPr>
        <p:spPr>
          <a:xfrm>
            <a:off x="3905250" y="2584450"/>
            <a:ext cx="4711700" cy="44450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6" name="15 Rectángulo"/>
          <p:cNvSpPr/>
          <p:nvPr/>
        </p:nvSpPr>
        <p:spPr>
          <a:xfrm>
            <a:off x="3905250" y="3384550"/>
            <a:ext cx="4711700" cy="44450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7" name="16 Rectángulo"/>
          <p:cNvSpPr/>
          <p:nvPr/>
        </p:nvSpPr>
        <p:spPr>
          <a:xfrm>
            <a:off x="3905250" y="4095750"/>
            <a:ext cx="4711700" cy="57785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8" name="17 Rectángulo"/>
          <p:cNvSpPr/>
          <p:nvPr/>
        </p:nvSpPr>
        <p:spPr>
          <a:xfrm>
            <a:off x="3905250" y="5073650"/>
            <a:ext cx="4711700" cy="40005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9" name="18 Rectángulo"/>
          <p:cNvSpPr/>
          <p:nvPr/>
        </p:nvSpPr>
        <p:spPr>
          <a:xfrm>
            <a:off x="3905250" y="5740400"/>
            <a:ext cx="4711700" cy="71120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p:nvPr>
        </p:nvSpPr>
        <p:spPr/>
        <p:txBody>
          <a:bodyPr/>
          <a:lstStyle/>
          <a:p>
            <a:pPr eaLnBrk="1" hangingPunct="1"/>
            <a:r>
              <a:rPr lang="es-MX" sz="3600" smtClean="0"/>
              <a:t>Contenido</a:t>
            </a:r>
          </a:p>
        </p:txBody>
      </p:sp>
      <p:sp>
        <p:nvSpPr>
          <p:cNvPr id="6147" name="2 Marcador de contenido"/>
          <p:cNvSpPr>
            <a:spLocks noGrp="1"/>
          </p:cNvSpPr>
          <p:nvPr>
            <p:ph idx="1"/>
          </p:nvPr>
        </p:nvSpPr>
        <p:spPr>
          <a:xfrm>
            <a:off x="1016000" y="2201863"/>
            <a:ext cx="7112000" cy="2937327"/>
          </a:xfrm>
        </p:spPr>
        <p:txBody>
          <a:bodyPr/>
          <a:lstStyle/>
          <a:p>
            <a:pPr eaLnBrk="1" hangingPunct="1"/>
            <a:r>
              <a:rPr lang="es-MX" b="1" dirty="0" smtClean="0"/>
              <a:t>Antecedentes</a:t>
            </a:r>
          </a:p>
          <a:p>
            <a:pPr lvl="1" eaLnBrk="1" hangingPunct="1"/>
            <a:r>
              <a:rPr lang="es-MX" dirty="0" smtClean="0"/>
              <a:t>El progreso de la genética en psiquiatría </a:t>
            </a:r>
          </a:p>
          <a:p>
            <a:pPr lvl="1" eaLnBrk="1" hangingPunct="1"/>
            <a:r>
              <a:rPr lang="es-MX" dirty="0" smtClean="0"/>
              <a:t>¿Evidencia?</a:t>
            </a:r>
          </a:p>
          <a:p>
            <a:pPr lvl="1" eaLnBrk="1" hangingPunct="1"/>
            <a:r>
              <a:rPr lang="es-MX" dirty="0" smtClean="0"/>
              <a:t>Historia familiar</a:t>
            </a:r>
          </a:p>
          <a:p>
            <a:pPr lvl="1" eaLnBrk="1" hangingPunct="1"/>
            <a:r>
              <a:rPr lang="es-MX" dirty="0" smtClean="0"/>
              <a:t>Historia familiar y psicopatología</a:t>
            </a:r>
          </a:p>
          <a:p>
            <a:pPr lvl="1" eaLnBrk="1" hangingPunct="1"/>
            <a:r>
              <a:rPr lang="es-MX" dirty="0" smtClean="0"/>
              <a:t>Estudio Dunedin</a:t>
            </a:r>
          </a:p>
          <a:p>
            <a:pPr lvl="1" eaLnBrk="1" hangingPunct="1">
              <a:buFont typeface="Wingdings 2" pitchFamily="18" charset="2"/>
              <a:buNone/>
            </a:pPr>
            <a:endParaRPr lang="es-MX" dirty="0" smtClean="0"/>
          </a:p>
          <a:p>
            <a:pPr eaLnBrk="1" hangingPunct="1">
              <a:buNone/>
            </a:pPr>
            <a:endParaRPr lang="es-MX" b="1" dirty="0" smtClean="0"/>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116505" y="548680"/>
          <a:ext cx="8910990" cy="5695468"/>
        </p:xfrm>
        <a:graphic>
          <a:graphicData uri="http://schemas.openxmlformats.org/drawingml/2006/table">
            <a:tbl>
              <a:tblPr firstRow="1" bandRow="1">
                <a:tableStyleId>{5C22544A-7EE6-4342-B048-85BDC9FD1C3A}</a:tableStyleId>
              </a:tblPr>
              <a:tblGrid>
                <a:gridCol w="1808667"/>
                <a:gridCol w="1058732"/>
                <a:gridCol w="891828"/>
                <a:gridCol w="1313862"/>
                <a:gridCol w="1244758"/>
                <a:gridCol w="2593143"/>
              </a:tblGrid>
              <a:tr h="323211">
                <a:tc>
                  <a:txBody>
                    <a:bodyPr/>
                    <a:lstStyle/>
                    <a:p>
                      <a:pPr algn="ctr"/>
                      <a:r>
                        <a:rPr lang="es-MX" sz="1400" dirty="0" smtClean="0"/>
                        <a:t>Autor(es)</a:t>
                      </a:r>
                      <a:endParaRPr lang="es-MX" sz="1400" dirty="0"/>
                    </a:p>
                  </a:txBody>
                  <a:tcPr/>
                </a:tc>
                <a:tc>
                  <a:txBody>
                    <a:bodyPr/>
                    <a:lstStyle/>
                    <a:p>
                      <a:pPr algn="ctr"/>
                      <a:r>
                        <a:rPr lang="es-MX" sz="1400" dirty="0" smtClean="0"/>
                        <a:t>Población</a:t>
                      </a:r>
                      <a:endParaRPr lang="es-MX" sz="1400" dirty="0"/>
                    </a:p>
                  </a:txBody>
                  <a:tcPr/>
                </a:tc>
                <a:tc>
                  <a:txBody>
                    <a:bodyPr/>
                    <a:lstStyle/>
                    <a:p>
                      <a:pPr algn="ctr"/>
                      <a:r>
                        <a:rPr lang="es-MX" sz="1400" dirty="0" smtClean="0"/>
                        <a:t>Método</a:t>
                      </a:r>
                      <a:endParaRPr lang="es-MX" sz="1400" dirty="0"/>
                    </a:p>
                  </a:txBody>
                  <a:tcPr/>
                </a:tc>
                <a:tc>
                  <a:txBody>
                    <a:bodyPr/>
                    <a:lstStyle/>
                    <a:p>
                      <a:pPr algn="ctr"/>
                      <a:r>
                        <a:rPr lang="es-MX" sz="1400" dirty="0" smtClean="0"/>
                        <a:t>Clasificación</a:t>
                      </a:r>
                      <a:endParaRPr lang="es-MX" sz="1400" dirty="0"/>
                    </a:p>
                  </a:txBody>
                  <a:tcPr/>
                </a:tc>
                <a:tc>
                  <a:txBody>
                    <a:bodyPr/>
                    <a:lstStyle/>
                    <a:p>
                      <a:pPr algn="ctr"/>
                      <a:r>
                        <a:rPr lang="es-MX" sz="1400" dirty="0" smtClean="0"/>
                        <a:t>Trastorno</a:t>
                      </a:r>
                      <a:endParaRPr lang="es-MX" sz="1400" dirty="0"/>
                    </a:p>
                  </a:txBody>
                  <a:tcPr/>
                </a:tc>
                <a:tc>
                  <a:txBody>
                    <a:bodyPr/>
                    <a:lstStyle/>
                    <a:p>
                      <a:pPr algn="ctr"/>
                      <a:r>
                        <a:rPr lang="es-MX" sz="1400" dirty="0" smtClean="0"/>
                        <a:t>Evidencia</a:t>
                      </a:r>
                      <a:endParaRPr lang="es-MX" sz="1400" dirty="0"/>
                    </a:p>
                  </a:txBody>
                  <a:tcPr/>
                </a:tc>
              </a:tr>
              <a:tr h="872670">
                <a:tc>
                  <a:txBody>
                    <a:bodyPr/>
                    <a:lstStyle/>
                    <a:p>
                      <a:r>
                        <a:rPr lang="es-MX" sz="1200" baseline="30000" dirty="0" smtClean="0">
                          <a:latin typeface="Arial" pitchFamily="34" charset="0"/>
                          <a:cs typeface="Arial" pitchFamily="34" charset="0"/>
                        </a:rPr>
                        <a:t>1</a:t>
                      </a:r>
                      <a:r>
                        <a:rPr lang="es-MX" sz="1200" dirty="0" smtClean="0"/>
                        <a:t>Kendler K y cols (N.C.S.)</a:t>
                      </a:r>
                    </a:p>
                    <a:p>
                      <a:r>
                        <a:rPr lang="es-MX" sz="1200" dirty="0" smtClean="0"/>
                        <a:t>1996</a:t>
                      </a:r>
                      <a:endParaRPr lang="es-MX" sz="1200" dirty="0"/>
                    </a:p>
                  </a:txBody>
                  <a:tcPr/>
                </a:tc>
                <a:tc>
                  <a:txBody>
                    <a:bodyPr/>
                    <a:lstStyle/>
                    <a:p>
                      <a:r>
                        <a:rPr lang="es-MX" sz="1200" dirty="0" smtClean="0"/>
                        <a:t>E.U.A.</a:t>
                      </a:r>
                    </a:p>
                    <a:p>
                      <a:r>
                        <a:rPr lang="es-MX" sz="1200" dirty="0" smtClean="0"/>
                        <a:t>8098</a:t>
                      </a:r>
                      <a:endParaRPr lang="es-MX" sz="1200" dirty="0"/>
                    </a:p>
                  </a:txBody>
                  <a:tcPr/>
                </a:tc>
                <a:tc>
                  <a:txBody>
                    <a:bodyPr/>
                    <a:lstStyle/>
                    <a:p>
                      <a:r>
                        <a:rPr lang="es-MX" sz="1200" dirty="0" smtClean="0"/>
                        <a:t>CIDI</a:t>
                      </a:r>
                    </a:p>
                    <a:p>
                      <a:r>
                        <a:rPr lang="es-MX" sz="1200" dirty="0" smtClean="0"/>
                        <a:t>FHRDC</a:t>
                      </a:r>
                      <a:endParaRPr lang="es-MX" sz="1200" dirty="0"/>
                    </a:p>
                  </a:txBody>
                  <a:tcPr/>
                </a:tc>
                <a:tc>
                  <a:txBody>
                    <a:bodyPr/>
                    <a:lstStyle/>
                    <a:p>
                      <a:r>
                        <a:rPr lang="es-MX" sz="1200" dirty="0" smtClean="0"/>
                        <a:t>DSM-III-R</a:t>
                      </a:r>
                    </a:p>
                    <a:p>
                      <a:r>
                        <a:rPr lang="es-MX" sz="1200" dirty="0" smtClean="0"/>
                        <a:t>CIE-10</a:t>
                      </a:r>
                      <a:endParaRPr lang="es-MX" sz="1200" dirty="0"/>
                    </a:p>
                  </a:txBody>
                  <a:tcPr/>
                </a:tc>
                <a:tc>
                  <a:txBody>
                    <a:bodyPr/>
                    <a:lstStyle/>
                    <a:p>
                      <a:r>
                        <a:rPr lang="es-MX" sz="1200" dirty="0" smtClean="0"/>
                        <a:t>TDM</a:t>
                      </a:r>
                      <a:r>
                        <a:rPr lang="es-MX" sz="1200" baseline="30000" dirty="0" smtClean="0"/>
                        <a:t>*</a:t>
                      </a:r>
                      <a:r>
                        <a:rPr lang="es-MX" sz="1200" dirty="0" smtClean="0"/>
                        <a:t>, TAG</a:t>
                      </a:r>
                      <a:r>
                        <a:rPr lang="es-MX" sz="1200" baseline="30000" dirty="0" smtClean="0"/>
                        <a:t>**</a:t>
                      </a:r>
                      <a:r>
                        <a:rPr lang="es-MX" sz="1200" dirty="0" smtClean="0"/>
                        <a:t>,</a:t>
                      </a:r>
                    </a:p>
                    <a:p>
                      <a:r>
                        <a:rPr lang="es-MX" sz="1200" dirty="0" smtClean="0"/>
                        <a:t>DA</a:t>
                      </a:r>
                      <a:r>
                        <a:rPr lang="es-MX" sz="1200" baseline="30000" dirty="0" smtClean="0"/>
                        <a:t>+</a:t>
                      </a:r>
                      <a:r>
                        <a:rPr lang="es-MX" sz="1200" dirty="0" smtClean="0"/>
                        <a:t>,</a:t>
                      </a:r>
                      <a:r>
                        <a:rPr lang="es-MX" sz="1200" baseline="0" dirty="0" smtClean="0"/>
                        <a:t> </a:t>
                      </a:r>
                      <a:r>
                        <a:rPr lang="es-MX" sz="1200" dirty="0" smtClean="0"/>
                        <a:t>TAP</a:t>
                      </a:r>
                      <a:r>
                        <a:rPr lang="es-MX" sz="1200" baseline="30000" dirty="0" smtClean="0"/>
                        <a:t>++</a:t>
                      </a:r>
                      <a:r>
                        <a:rPr lang="es-MX" sz="1200" dirty="0" smtClean="0"/>
                        <a:t> y DD</a:t>
                      </a:r>
                      <a:endParaRPr lang="es-MX" sz="1200" dirty="0"/>
                    </a:p>
                  </a:txBody>
                  <a:tcPr/>
                </a:tc>
                <a:tc>
                  <a:txBody>
                    <a:bodyPr/>
                    <a:lstStyle/>
                    <a:p>
                      <a:r>
                        <a:rPr lang="es-MX" sz="1200" dirty="0" smtClean="0"/>
                        <a:t>Agregación familiar para </a:t>
                      </a:r>
                      <a:r>
                        <a:rPr lang="es-MX" sz="1200" baseline="0" dirty="0" smtClean="0"/>
                        <a:t>5 trastornos (34.4 </a:t>
                      </a:r>
                      <a:r>
                        <a:rPr lang="es-MX" sz="1200" i="1" baseline="0" dirty="0" smtClean="0"/>
                        <a:t>vs</a:t>
                      </a:r>
                      <a:r>
                        <a:rPr lang="es-MX" sz="1200" baseline="0" dirty="0" smtClean="0"/>
                        <a:t> 16.1).</a:t>
                      </a:r>
                    </a:p>
                    <a:p>
                      <a:r>
                        <a:rPr lang="es-MX" sz="1200" dirty="0" smtClean="0"/>
                        <a:t>OR: 2.74</a:t>
                      </a:r>
                      <a:r>
                        <a:rPr lang="es-MX" sz="1200" baseline="30000" dirty="0" smtClean="0"/>
                        <a:t>*</a:t>
                      </a:r>
                      <a:r>
                        <a:rPr lang="es-MX" sz="1200" dirty="0" smtClean="0"/>
                        <a:t>, 3.15</a:t>
                      </a:r>
                      <a:r>
                        <a:rPr lang="es-MX" sz="1200" baseline="30000" dirty="0" smtClean="0"/>
                        <a:t>**</a:t>
                      </a:r>
                      <a:r>
                        <a:rPr lang="es-MX" sz="1200" dirty="0" smtClean="0"/>
                        <a:t>, 1.93</a:t>
                      </a:r>
                      <a:r>
                        <a:rPr lang="es-MX" sz="1200" baseline="30000" dirty="0" smtClean="0"/>
                        <a:t>+</a:t>
                      </a:r>
                      <a:r>
                        <a:rPr lang="es-MX" sz="1200" dirty="0" smtClean="0"/>
                        <a:t>, 2.98</a:t>
                      </a:r>
                      <a:r>
                        <a:rPr lang="es-MX" sz="1200" baseline="30000" dirty="0" smtClean="0"/>
                        <a:t>++</a:t>
                      </a:r>
                      <a:r>
                        <a:rPr lang="es-MX" sz="1200" dirty="0" smtClean="0"/>
                        <a:t> y 2.75.</a:t>
                      </a:r>
                    </a:p>
                    <a:p>
                      <a:r>
                        <a:rPr lang="es-MX" sz="1200" dirty="0" smtClean="0"/>
                        <a:t>Impacto</a:t>
                      </a:r>
                      <a:r>
                        <a:rPr lang="es-MX" sz="1200" baseline="0" dirty="0" smtClean="0"/>
                        <a:t> por género: TDM y DA.</a:t>
                      </a:r>
                      <a:endParaRPr lang="es-MX" sz="1200" dirty="0"/>
                    </a:p>
                  </a:txBody>
                  <a:tcPr/>
                </a:tc>
              </a:tr>
              <a:tr h="1066597">
                <a:tc>
                  <a:txBody>
                    <a:bodyPr/>
                    <a:lstStyle/>
                    <a:p>
                      <a:r>
                        <a:rPr lang="es-MX" sz="1200" baseline="30000" dirty="0" smtClean="0">
                          <a:latin typeface="Arial" pitchFamily="34" charset="0"/>
                          <a:cs typeface="Arial" pitchFamily="34" charset="0"/>
                        </a:rPr>
                        <a:t>2</a:t>
                      </a:r>
                      <a:r>
                        <a:rPr lang="es-MX" sz="1200" dirty="0" smtClean="0"/>
                        <a:t>Merikangas K y cols</a:t>
                      </a:r>
                    </a:p>
                    <a:p>
                      <a:r>
                        <a:rPr lang="es-MX" sz="1200" dirty="0" smtClean="0"/>
                        <a:t>1998</a:t>
                      </a:r>
                      <a:endParaRPr lang="es-MX" sz="1200" dirty="0"/>
                    </a:p>
                  </a:txBody>
                  <a:tcPr/>
                </a:tc>
                <a:tc>
                  <a:txBody>
                    <a:bodyPr/>
                    <a:lstStyle/>
                    <a:p>
                      <a:r>
                        <a:rPr lang="es-MX" sz="1200" dirty="0" smtClean="0"/>
                        <a:t>E.U.A.</a:t>
                      </a:r>
                    </a:p>
                    <a:p>
                      <a:r>
                        <a:rPr lang="es-MX" sz="1200" dirty="0" smtClean="0"/>
                        <a:t>388</a:t>
                      </a:r>
                      <a:endParaRPr lang="es-MX" sz="1200" dirty="0"/>
                    </a:p>
                  </a:txBody>
                  <a:tcPr/>
                </a:tc>
                <a:tc>
                  <a:txBody>
                    <a:bodyPr/>
                    <a:lstStyle/>
                    <a:p>
                      <a:r>
                        <a:rPr kumimoji="0" lang="en-US" sz="1200" i="0" kern="1200" baseline="0" dirty="0" smtClean="0">
                          <a:solidFill>
                            <a:schemeClr val="dk1"/>
                          </a:solidFill>
                          <a:latin typeface="+mn-lt"/>
                          <a:ea typeface="+mn-ea"/>
                          <a:cs typeface="+mn-cs"/>
                        </a:rPr>
                        <a:t>SADS-DSM-III y</a:t>
                      </a:r>
                    </a:p>
                    <a:p>
                      <a:r>
                        <a:rPr kumimoji="0" lang="es-MX" sz="1200" i="0" kern="1200" baseline="0" dirty="0" smtClean="0">
                          <a:solidFill>
                            <a:schemeClr val="dk1"/>
                          </a:solidFill>
                          <a:latin typeface="+mn-lt"/>
                          <a:ea typeface="+mn-ea"/>
                          <a:cs typeface="+mn-cs"/>
                        </a:rPr>
                        <a:t>DSM-III-R</a:t>
                      </a:r>
                    </a:p>
                    <a:p>
                      <a:r>
                        <a:rPr kumimoji="0" lang="es-MX" sz="1200" i="0" kern="1200" baseline="0" dirty="0" smtClean="0">
                          <a:solidFill>
                            <a:schemeClr val="dk1"/>
                          </a:solidFill>
                          <a:latin typeface="+mn-lt"/>
                          <a:ea typeface="+mn-ea"/>
                          <a:cs typeface="+mn-cs"/>
                        </a:rPr>
                        <a:t>FHRDC</a:t>
                      </a:r>
                    </a:p>
                  </a:txBody>
                  <a:tcPr/>
                </a:tc>
                <a:tc>
                  <a:txBody>
                    <a:bodyPr/>
                    <a:lstStyle/>
                    <a:p>
                      <a:r>
                        <a:rPr lang="es-MX" sz="1200" dirty="0" smtClean="0"/>
                        <a:t>DSM-III</a:t>
                      </a:r>
                    </a:p>
                    <a:p>
                      <a:r>
                        <a:rPr lang="es-MX" sz="1200" dirty="0" smtClean="0"/>
                        <a:t>DSM-III-R</a:t>
                      </a:r>
                      <a:endParaRPr lang="es-MX" sz="1200" dirty="0"/>
                    </a:p>
                  </a:txBody>
                  <a:tcPr/>
                </a:tc>
                <a:tc>
                  <a:txBody>
                    <a:bodyPr/>
                    <a:lstStyle/>
                    <a:p>
                      <a:r>
                        <a:rPr lang="es-MX" sz="1200" dirty="0" smtClean="0"/>
                        <a:t>DEP a </a:t>
                      </a:r>
                      <a:r>
                        <a:rPr lang="es-MX" sz="1200" baseline="0" dirty="0" smtClean="0"/>
                        <a:t> alcohol</a:t>
                      </a:r>
                      <a:r>
                        <a:rPr lang="es-MX" sz="1200" baseline="30000" dirty="0" smtClean="0"/>
                        <a:t>*</a:t>
                      </a:r>
                      <a:r>
                        <a:rPr lang="es-MX" sz="1200" baseline="0" dirty="0" smtClean="0"/>
                        <a:t> y sustancias</a:t>
                      </a:r>
                      <a:r>
                        <a:rPr lang="es-MX" sz="1200" baseline="30000" dirty="0" smtClean="0"/>
                        <a:t>**</a:t>
                      </a:r>
                    </a:p>
                  </a:txBody>
                  <a:tcPr/>
                </a:tc>
                <a:tc>
                  <a:txBody>
                    <a:bodyPr/>
                    <a:lstStyle/>
                    <a:p>
                      <a:r>
                        <a:rPr lang="es-MX" sz="1200" dirty="0" smtClean="0"/>
                        <a:t>Familiares de probandos con tasas 2</a:t>
                      </a:r>
                      <a:r>
                        <a:rPr lang="es-MX" sz="1200" baseline="30000" dirty="0" smtClean="0"/>
                        <a:t>*</a:t>
                      </a:r>
                      <a:r>
                        <a:rPr lang="es-MX" sz="1200" dirty="0" smtClean="0"/>
                        <a:t> y 4.5</a:t>
                      </a:r>
                      <a:r>
                        <a:rPr lang="es-MX" sz="1200" baseline="30000" dirty="0" smtClean="0"/>
                        <a:t>**</a:t>
                      </a:r>
                      <a:r>
                        <a:rPr lang="es-MX" sz="1200" dirty="0" smtClean="0"/>
                        <a:t> mayores.</a:t>
                      </a:r>
                    </a:p>
                    <a:p>
                      <a:r>
                        <a:rPr lang="es-MX" sz="1200" dirty="0" smtClean="0"/>
                        <a:t>Fuerte</a:t>
                      </a:r>
                      <a:r>
                        <a:rPr lang="es-MX" sz="1200" baseline="0" dirty="0" smtClean="0"/>
                        <a:t> a</a:t>
                      </a:r>
                      <a:r>
                        <a:rPr lang="es-MX" sz="1200" dirty="0" smtClean="0"/>
                        <a:t>sociación en droga de dependencia</a:t>
                      </a:r>
                      <a:r>
                        <a:rPr lang="es-MX" sz="1200" baseline="0" dirty="0" smtClean="0"/>
                        <a:t> entre probando y familiar (P&lt;.001).</a:t>
                      </a:r>
                      <a:endParaRPr lang="es-MX" sz="1200" dirty="0"/>
                    </a:p>
                  </a:txBody>
                  <a:tcPr/>
                </a:tc>
              </a:tr>
              <a:tr h="1066597">
                <a:tc>
                  <a:txBody>
                    <a:bodyPr/>
                    <a:lstStyle/>
                    <a:p>
                      <a:r>
                        <a:rPr lang="es-MX" sz="1200" baseline="30000" dirty="0" smtClean="0">
                          <a:latin typeface="Arial" pitchFamily="34" charset="0"/>
                          <a:cs typeface="Arial" pitchFamily="34" charset="0"/>
                        </a:rPr>
                        <a:t>3</a:t>
                      </a:r>
                      <a:r>
                        <a:rPr lang="es-MX" sz="1200" dirty="0" smtClean="0"/>
                        <a:t>Sullivan P, </a:t>
                      </a:r>
                      <a:r>
                        <a:rPr lang="es-MX" sz="1200" dirty="0" err="1" smtClean="0"/>
                        <a:t>Neale</a:t>
                      </a:r>
                      <a:r>
                        <a:rPr lang="es-MX" sz="1200" dirty="0" smtClean="0"/>
                        <a:t> M &amp; </a:t>
                      </a:r>
                      <a:r>
                        <a:rPr lang="es-MX" sz="1200" dirty="0" err="1" smtClean="0"/>
                        <a:t>Kendler</a:t>
                      </a:r>
                      <a:r>
                        <a:rPr lang="es-MX" sz="1200" dirty="0" smtClean="0"/>
                        <a:t> K.</a:t>
                      </a:r>
                    </a:p>
                    <a:p>
                      <a:r>
                        <a:rPr lang="es-MX" sz="1200" dirty="0" smtClean="0"/>
                        <a:t>2000</a:t>
                      </a:r>
                      <a:endParaRPr lang="es-MX" sz="1200" dirty="0"/>
                    </a:p>
                  </a:txBody>
                  <a:tcPr/>
                </a:tc>
                <a:tc>
                  <a:txBody>
                    <a:bodyPr/>
                    <a:lstStyle/>
                    <a:p>
                      <a:r>
                        <a:rPr lang="es-MX" sz="1200" dirty="0" smtClean="0"/>
                        <a:t>E.U.A.,</a:t>
                      </a:r>
                      <a:r>
                        <a:rPr lang="es-MX" sz="1200" baseline="0" dirty="0" smtClean="0"/>
                        <a:t> Australia y Europa</a:t>
                      </a:r>
                      <a:endParaRPr lang="es-MX" sz="1200" dirty="0"/>
                    </a:p>
                  </a:txBody>
                  <a:tcPr/>
                </a:tc>
                <a:tc>
                  <a:txBody>
                    <a:bodyPr/>
                    <a:lstStyle/>
                    <a:p>
                      <a:r>
                        <a:rPr lang="es-MX" sz="1200" dirty="0" smtClean="0"/>
                        <a:t>Meta-análisis</a:t>
                      </a:r>
                      <a:endParaRPr lang="es-MX" sz="1200" dirty="0"/>
                    </a:p>
                  </a:txBody>
                  <a:tcPr/>
                </a:tc>
                <a:tc>
                  <a:txBody>
                    <a:bodyPr/>
                    <a:lstStyle/>
                    <a:p>
                      <a:r>
                        <a:rPr lang="es-MX" sz="1200" dirty="0" smtClean="0"/>
                        <a:t>--</a:t>
                      </a:r>
                      <a:endParaRPr lang="es-MX" sz="1200" dirty="0"/>
                    </a:p>
                  </a:txBody>
                  <a:tcPr/>
                </a:tc>
                <a:tc>
                  <a:txBody>
                    <a:bodyPr/>
                    <a:lstStyle/>
                    <a:p>
                      <a:r>
                        <a:rPr lang="es-MX" sz="1200" dirty="0" smtClean="0"/>
                        <a:t>TDM</a:t>
                      </a:r>
                      <a:endParaRPr lang="es-MX" sz="1200" dirty="0"/>
                    </a:p>
                  </a:txBody>
                  <a:tcPr/>
                </a:tc>
                <a:tc>
                  <a:txBody>
                    <a:bodyPr/>
                    <a:lstStyle/>
                    <a:p>
                      <a:r>
                        <a:rPr lang="es-MX" sz="1200" dirty="0" smtClean="0"/>
                        <a:t>Asociación entre probando y familiar de primer grado (P&lt;.00005).</a:t>
                      </a:r>
                    </a:p>
                    <a:p>
                      <a:r>
                        <a:rPr lang="es-MX" sz="1200" dirty="0" smtClean="0"/>
                        <a:t>Índices</a:t>
                      </a:r>
                      <a:r>
                        <a:rPr lang="es-MX" sz="1200" baseline="0" dirty="0" smtClean="0"/>
                        <a:t> clínicos de agregación familiar: </a:t>
                      </a:r>
                      <a:r>
                        <a:rPr lang="es-MX" sz="1200" b="1" baseline="0" dirty="0" smtClean="0"/>
                        <a:t>Recurrencia</a:t>
                      </a:r>
                      <a:r>
                        <a:rPr lang="es-MX" sz="1200" baseline="0" dirty="0" smtClean="0"/>
                        <a:t> (edad de inicio, deterioro secundario, duración de los episodios).</a:t>
                      </a:r>
                      <a:endParaRPr lang="es-MX" sz="1200" dirty="0"/>
                    </a:p>
                  </a:txBody>
                  <a:tcPr/>
                </a:tc>
              </a:tr>
              <a:tr h="872670">
                <a:tc>
                  <a:txBody>
                    <a:bodyPr/>
                    <a:lstStyle/>
                    <a:p>
                      <a:r>
                        <a:rPr lang="es-MX" sz="1200" baseline="30000" dirty="0" smtClean="0">
                          <a:latin typeface="Arial" pitchFamily="34" charset="0"/>
                          <a:cs typeface="Arial" pitchFamily="34" charset="0"/>
                        </a:rPr>
                        <a:t>4</a:t>
                      </a:r>
                      <a:r>
                        <a:rPr lang="es-MX" sz="1200" dirty="0" smtClean="0"/>
                        <a:t>Hettema J, </a:t>
                      </a:r>
                      <a:r>
                        <a:rPr lang="es-MX" sz="1200" dirty="0" err="1" smtClean="0"/>
                        <a:t>Neale</a:t>
                      </a:r>
                      <a:r>
                        <a:rPr lang="es-MX" sz="1200" dirty="0" smtClean="0"/>
                        <a:t> M &amp; </a:t>
                      </a:r>
                      <a:r>
                        <a:rPr lang="es-MX" sz="1200" dirty="0" err="1" smtClean="0"/>
                        <a:t>Kendler</a:t>
                      </a:r>
                      <a:r>
                        <a:rPr lang="es-MX" sz="1200" dirty="0" smtClean="0"/>
                        <a:t> K.</a:t>
                      </a:r>
                    </a:p>
                    <a:p>
                      <a:r>
                        <a:rPr lang="es-MX" sz="1200" dirty="0" smtClean="0"/>
                        <a:t>2001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smtClean="0"/>
                        <a:t>--</a:t>
                      </a:r>
                    </a:p>
                  </a:txBody>
                  <a:tcPr/>
                </a:tc>
                <a:tc>
                  <a:txBody>
                    <a:bodyPr/>
                    <a:lstStyle/>
                    <a:p>
                      <a:r>
                        <a:rPr lang="es-MX" sz="1200" dirty="0" smtClean="0"/>
                        <a:t>Meta-análisis</a:t>
                      </a:r>
                      <a:endParaRPr lang="es-MX" sz="1200" dirty="0"/>
                    </a:p>
                  </a:txBody>
                  <a:tcPr/>
                </a:tc>
                <a:tc>
                  <a:txBody>
                    <a:bodyPr/>
                    <a:lstStyle/>
                    <a:p>
                      <a:r>
                        <a:rPr lang="es-MX" sz="1200" dirty="0" smtClean="0"/>
                        <a:t>DSM-III</a:t>
                      </a:r>
                    </a:p>
                    <a:p>
                      <a:r>
                        <a:rPr lang="es-MX" sz="1200" dirty="0" smtClean="0"/>
                        <a:t>DSM-III-R</a:t>
                      </a:r>
                    </a:p>
                    <a:p>
                      <a:r>
                        <a:rPr lang="es-MX" sz="1200" dirty="0" smtClean="0"/>
                        <a:t>DSM-IV</a:t>
                      </a:r>
                      <a:endParaRPr lang="es-MX" sz="1200" dirty="0"/>
                    </a:p>
                  </a:txBody>
                  <a:tcPr/>
                </a:tc>
                <a:tc>
                  <a:txBody>
                    <a:bodyPr/>
                    <a:lstStyle/>
                    <a:p>
                      <a:r>
                        <a:rPr lang="es-MX" sz="1200" dirty="0" smtClean="0"/>
                        <a:t>TA*,</a:t>
                      </a:r>
                      <a:r>
                        <a:rPr lang="es-MX" sz="1200" baseline="0" dirty="0" smtClean="0"/>
                        <a:t> TAG**, Fobias</a:t>
                      </a:r>
                      <a:r>
                        <a:rPr lang="es-MX" sz="1200" baseline="30000" dirty="0" smtClean="0"/>
                        <a:t>+</a:t>
                      </a:r>
                      <a:r>
                        <a:rPr lang="es-MX" sz="1200" baseline="0" dirty="0" smtClean="0"/>
                        <a:t> y TOC</a:t>
                      </a:r>
                      <a:r>
                        <a:rPr lang="es-MX" sz="1200" baseline="30000" dirty="0" smtClean="0"/>
                        <a:t>++</a:t>
                      </a:r>
                      <a:endParaRPr lang="es-MX"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smtClean="0"/>
                        <a:t>Asociación entre probando y familiar de primer grado: OR=5.0*, OR=6.1**</a:t>
                      </a:r>
                      <a:r>
                        <a:rPr lang="es-MX" sz="1200" baseline="0" dirty="0" smtClean="0"/>
                        <a:t>, </a:t>
                      </a:r>
                      <a:r>
                        <a:rPr lang="es-MX" sz="1200" dirty="0" smtClean="0"/>
                        <a:t>OR=4.2</a:t>
                      </a:r>
                      <a:r>
                        <a:rPr lang="es-MX" sz="1200" baseline="30000" dirty="0" smtClean="0"/>
                        <a:t>+</a:t>
                      </a:r>
                      <a:r>
                        <a:rPr lang="es-MX" sz="1200" dirty="0" smtClean="0"/>
                        <a:t>, OR=4.0</a:t>
                      </a:r>
                      <a:r>
                        <a:rPr lang="es-MX" sz="1200" baseline="30000" dirty="0" smtClean="0"/>
                        <a:t>++</a:t>
                      </a:r>
                      <a:r>
                        <a:rPr lang="es-MX" sz="1200"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s-MX" sz="1200" baseline="0" dirty="0" smtClean="0"/>
                        <a:t>Principal riesgo familiar: genético.</a:t>
                      </a:r>
                      <a:endParaRPr lang="es-MX" sz="1200" baseline="0" dirty="0"/>
                    </a:p>
                  </a:txBody>
                  <a:tcPr/>
                </a:tc>
              </a:tr>
              <a:tr h="1260524">
                <a:tc>
                  <a:txBody>
                    <a:bodyPr/>
                    <a:lstStyle/>
                    <a:p>
                      <a:r>
                        <a:rPr lang="es-MX" sz="1200" baseline="30000" dirty="0" smtClean="0">
                          <a:latin typeface="Arial" pitchFamily="34" charset="0"/>
                          <a:cs typeface="Arial" pitchFamily="34" charset="0"/>
                        </a:rPr>
                        <a:t>5</a:t>
                      </a:r>
                      <a:r>
                        <a:rPr lang="es-MX" sz="1200" dirty="0" smtClean="0"/>
                        <a:t>Caraveo J y cols</a:t>
                      </a:r>
                    </a:p>
                    <a:p>
                      <a:r>
                        <a:rPr lang="es-MX" sz="1200" dirty="0" smtClean="0"/>
                        <a:t>2005</a:t>
                      </a:r>
                    </a:p>
                  </a:txBody>
                  <a:tcPr/>
                </a:tc>
                <a:tc>
                  <a:txBody>
                    <a:bodyPr/>
                    <a:lstStyle/>
                    <a:p>
                      <a:r>
                        <a:rPr lang="es-MX" sz="1200" dirty="0" smtClean="0"/>
                        <a:t>México</a:t>
                      </a:r>
                      <a:endParaRPr lang="es-MX" sz="1200" dirty="0"/>
                    </a:p>
                  </a:txBody>
                  <a:tcPr/>
                </a:tc>
                <a:tc>
                  <a:txBody>
                    <a:bodyPr/>
                    <a:lstStyle/>
                    <a:p>
                      <a:r>
                        <a:rPr lang="es-MX" sz="1200" dirty="0" smtClean="0"/>
                        <a:t>CIDI</a:t>
                      </a:r>
                    </a:p>
                    <a:p>
                      <a:r>
                        <a:rPr lang="es-MX" sz="1200" dirty="0" smtClean="0"/>
                        <a:t>FHRDC</a:t>
                      </a:r>
                    </a:p>
                  </a:txBody>
                  <a:tcPr/>
                </a:tc>
                <a:tc>
                  <a:txBody>
                    <a:bodyPr/>
                    <a:lstStyle/>
                    <a:p>
                      <a:r>
                        <a:rPr lang="es-MX" sz="1200" dirty="0" smtClean="0"/>
                        <a:t>CIE-10</a:t>
                      </a:r>
                      <a:endParaRPr lang="es-MX" sz="1200" dirty="0"/>
                    </a:p>
                  </a:txBody>
                  <a:tcPr/>
                </a:tc>
                <a:tc>
                  <a:txBody>
                    <a:bodyPr/>
                    <a:lstStyle/>
                    <a:p>
                      <a:r>
                        <a:rPr lang="es-MX" sz="1200" dirty="0" smtClean="0"/>
                        <a:t>Ansiedad</a:t>
                      </a:r>
                    </a:p>
                    <a:p>
                      <a:r>
                        <a:rPr lang="es-MX" sz="1200" dirty="0" smtClean="0"/>
                        <a:t>Afectivos</a:t>
                      </a:r>
                    </a:p>
                    <a:p>
                      <a:r>
                        <a:rPr lang="es-MX" sz="1200" dirty="0" smtClean="0"/>
                        <a:t>Sustancias</a:t>
                      </a:r>
                    </a:p>
                    <a:p>
                      <a:r>
                        <a:rPr lang="es-MX" sz="1200" dirty="0" err="1" smtClean="0"/>
                        <a:t>An-Af</a:t>
                      </a:r>
                      <a:endParaRPr lang="es-MX" sz="1200" dirty="0" smtClean="0"/>
                    </a:p>
                    <a:p>
                      <a:r>
                        <a:rPr lang="es-MX" sz="1200" dirty="0" err="1" smtClean="0"/>
                        <a:t>An</a:t>
                      </a:r>
                      <a:r>
                        <a:rPr lang="es-MX" sz="1200" dirty="0" smtClean="0"/>
                        <a:t>-</a:t>
                      </a:r>
                      <a:r>
                        <a:rPr lang="es-MX" sz="1200" dirty="0" err="1" smtClean="0"/>
                        <a:t>Af</a:t>
                      </a:r>
                      <a:r>
                        <a:rPr lang="es-MX" sz="1200" dirty="0" smtClean="0"/>
                        <a:t>-Sust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smtClean="0"/>
                        <a:t>Asociación entre probando y familiar de primer grado: OR=2.7.</a:t>
                      </a:r>
                    </a:p>
                    <a:p>
                      <a:pPr marL="0" marR="0" indent="0" algn="l" defTabSz="914400" rtl="0" eaLnBrk="1" fontAlgn="auto" latinLnBrk="0" hangingPunct="1">
                        <a:lnSpc>
                          <a:spcPct val="100000"/>
                        </a:lnSpc>
                        <a:spcBef>
                          <a:spcPts val="0"/>
                        </a:spcBef>
                        <a:spcAft>
                          <a:spcPts val="0"/>
                        </a:spcAft>
                        <a:buClrTx/>
                        <a:buSzTx/>
                        <a:buFontTx/>
                        <a:buNone/>
                        <a:tabLst/>
                        <a:defRPr/>
                      </a:pPr>
                      <a:r>
                        <a:rPr lang="es-MX" sz="1200" baseline="0" dirty="0" smtClean="0"/>
                        <a:t>Asociación más significativa en hijos cuando el probando tenía comorbilidad </a:t>
                      </a:r>
                      <a:r>
                        <a:rPr lang="es-MX" sz="1200" baseline="0" dirty="0" err="1" smtClean="0"/>
                        <a:t>An-Af</a:t>
                      </a:r>
                      <a:r>
                        <a:rPr lang="es-MX" sz="1200" baseline="0" dirty="0" smtClean="0"/>
                        <a:t> y </a:t>
                      </a:r>
                      <a:r>
                        <a:rPr lang="es-MX" sz="1200" baseline="0" dirty="0" err="1" smtClean="0"/>
                        <a:t>An</a:t>
                      </a:r>
                      <a:r>
                        <a:rPr lang="es-MX" sz="1200" baseline="0" dirty="0" smtClean="0"/>
                        <a:t>-</a:t>
                      </a:r>
                      <a:r>
                        <a:rPr lang="es-MX" sz="1200" baseline="0" dirty="0" err="1" smtClean="0"/>
                        <a:t>Af</a:t>
                      </a:r>
                      <a:r>
                        <a:rPr lang="es-MX" sz="1200" baseline="0" dirty="0" smtClean="0"/>
                        <a:t>-Sust.</a:t>
                      </a:r>
                    </a:p>
                    <a:p>
                      <a:pPr marL="0" marR="0" indent="0" algn="l" defTabSz="914400" rtl="0" eaLnBrk="1" fontAlgn="auto" latinLnBrk="0" hangingPunct="1">
                        <a:lnSpc>
                          <a:spcPct val="100000"/>
                        </a:lnSpc>
                        <a:spcBef>
                          <a:spcPts val="0"/>
                        </a:spcBef>
                        <a:spcAft>
                          <a:spcPts val="0"/>
                        </a:spcAft>
                        <a:buClrTx/>
                        <a:buSzTx/>
                        <a:buFontTx/>
                        <a:buNone/>
                        <a:tabLst/>
                        <a:defRPr/>
                      </a:pPr>
                      <a:r>
                        <a:rPr lang="es-MX" sz="1200" baseline="0" dirty="0" smtClean="0"/>
                        <a:t>Riesgo mayor cuando &gt; 2 generaciones.</a:t>
                      </a:r>
                      <a:endParaRPr lang="es-MX" sz="1200" baseline="0" dirty="0"/>
                    </a:p>
                  </a:txBody>
                  <a:tcPr/>
                </a:tc>
              </a:tr>
            </a:tbl>
          </a:graphicData>
        </a:graphic>
      </p:graphicFrame>
      <p:sp>
        <p:nvSpPr>
          <p:cNvPr id="5" name="4 Rectángulo"/>
          <p:cNvSpPr/>
          <p:nvPr/>
        </p:nvSpPr>
        <p:spPr>
          <a:xfrm>
            <a:off x="44450" y="6309320"/>
            <a:ext cx="9099550" cy="369888"/>
          </a:xfrm>
          <a:prstGeom prst="rect">
            <a:avLst/>
          </a:prstGeom>
        </p:spPr>
        <p:txBody>
          <a:bodyPr>
            <a:spAutoFit/>
          </a:bodyPr>
          <a:lstStyle/>
          <a:p>
            <a:pPr marL="274320" indent="-274320" algn="r" fontAlgn="auto">
              <a:spcBef>
                <a:spcPct val="20000"/>
              </a:spcBef>
              <a:spcAft>
                <a:spcPts val="0"/>
              </a:spcAft>
              <a:buClr>
                <a:srgbClr val="0BD0D9"/>
              </a:buClr>
              <a:buSzPct val="95000"/>
              <a:defRPr/>
            </a:pPr>
            <a:r>
              <a:rPr lang="es-MX" sz="900" baseline="30000" dirty="0"/>
              <a:t>1</a:t>
            </a:r>
            <a:r>
              <a:rPr lang="es-MX" sz="900" dirty="0">
                <a:solidFill>
                  <a:prstClr val="black"/>
                </a:solidFill>
                <a:latin typeface="+mn-lt"/>
                <a:cs typeface="+mn-cs"/>
              </a:rPr>
              <a:t>Kendler KS, Davis C &amp; </a:t>
            </a:r>
            <a:r>
              <a:rPr lang="es-MX" sz="900" dirty="0" err="1">
                <a:solidFill>
                  <a:prstClr val="black"/>
                </a:solidFill>
                <a:latin typeface="+mn-lt"/>
                <a:cs typeface="+mn-cs"/>
              </a:rPr>
              <a:t>Kessler</a:t>
            </a:r>
            <a:r>
              <a:rPr lang="es-MX" sz="900" dirty="0">
                <a:solidFill>
                  <a:prstClr val="black"/>
                </a:solidFill>
                <a:latin typeface="+mn-lt"/>
                <a:cs typeface="+mn-cs"/>
              </a:rPr>
              <a:t> RC. Br J </a:t>
            </a:r>
            <a:r>
              <a:rPr lang="es-MX" sz="900" dirty="0" err="1">
                <a:solidFill>
                  <a:prstClr val="black"/>
                </a:solidFill>
                <a:latin typeface="+mn-lt"/>
                <a:cs typeface="+mn-cs"/>
              </a:rPr>
              <a:t>Psychiatry</a:t>
            </a:r>
            <a:r>
              <a:rPr lang="en-US" sz="900" dirty="0">
                <a:solidFill>
                  <a:prstClr val="black"/>
                </a:solidFill>
                <a:latin typeface="+mn-lt"/>
                <a:cs typeface="+mn-cs"/>
              </a:rPr>
              <a:t>; 1997(170) 541-548. </a:t>
            </a:r>
            <a:r>
              <a:rPr lang="es-MX" sz="900" baseline="30000" dirty="0"/>
              <a:t>2</a:t>
            </a:r>
            <a:r>
              <a:rPr lang="en-US" sz="900" dirty="0" err="1">
                <a:solidFill>
                  <a:prstClr val="black"/>
                </a:solidFill>
                <a:latin typeface="+mn-lt"/>
                <a:cs typeface="+mn-cs"/>
              </a:rPr>
              <a:t>Merikangas</a:t>
            </a:r>
            <a:r>
              <a:rPr lang="en-US" sz="900" dirty="0">
                <a:solidFill>
                  <a:prstClr val="black"/>
                </a:solidFill>
                <a:latin typeface="+mn-lt"/>
                <a:cs typeface="+mn-cs"/>
              </a:rPr>
              <a:t> KR, et.al. Arch Gen </a:t>
            </a:r>
            <a:r>
              <a:rPr lang="en-US" sz="900" dirty="0" err="1">
                <a:solidFill>
                  <a:prstClr val="black"/>
                </a:solidFill>
                <a:latin typeface="+mn-lt"/>
                <a:cs typeface="+mn-cs"/>
              </a:rPr>
              <a:t>Psyachiatry</a:t>
            </a:r>
            <a:r>
              <a:rPr lang="en-US" sz="900" dirty="0">
                <a:solidFill>
                  <a:prstClr val="black"/>
                </a:solidFill>
                <a:latin typeface="+mn-lt"/>
                <a:cs typeface="+mn-cs"/>
              </a:rPr>
              <a:t>; 1998(55) 973-0979. </a:t>
            </a:r>
            <a:r>
              <a:rPr lang="es-MX" sz="900" baseline="30000" dirty="0"/>
              <a:t>3</a:t>
            </a:r>
            <a:r>
              <a:rPr lang="es-MX" sz="900" dirty="0">
                <a:latin typeface="+mn-lt"/>
              </a:rPr>
              <a:t>Sullivan P, </a:t>
            </a:r>
            <a:r>
              <a:rPr lang="es-MX" sz="900" dirty="0" err="1">
                <a:latin typeface="+mn-lt"/>
              </a:rPr>
              <a:t>Neale</a:t>
            </a:r>
            <a:r>
              <a:rPr lang="es-MX" sz="900" dirty="0">
                <a:latin typeface="+mn-lt"/>
              </a:rPr>
              <a:t> M &amp; </a:t>
            </a:r>
            <a:r>
              <a:rPr lang="es-MX" sz="900" dirty="0" err="1">
                <a:latin typeface="+mn-lt"/>
              </a:rPr>
              <a:t>Kendler</a:t>
            </a:r>
            <a:r>
              <a:rPr lang="es-MX" sz="900" dirty="0">
                <a:latin typeface="+mn-lt"/>
              </a:rPr>
              <a:t> K.</a:t>
            </a:r>
            <a:r>
              <a:rPr lang="en-US" sz="900" dirty="0">
                <a:solidFill>
                  <a:prstClr val="black"/>
                </a:solidFill>
                <a:latin typeface="+mn-lt"/>
                <a:cs typeface="+mn-cs"/>
              </a:rPr>
              <a:t> Am J Psychiatry; 2000(157) 1552-1562. </a:t>
            </a:r>
            <a:r>
              <a:rPr lang="es-MX" sz="900" baseline="30000" dirty="0"/>
              <a:t>4</a:t>
            </a:r>
            <a:r>
              <a:rPr lang="es-MX" sz="900" dirty="0">
                <a:solidFill>
                  <a:prstClr val="black"/>
                </a:solidFill>
                <a:latin typeface="+mn-lt"/>
                <a:cs typeface="+mn-cs"/>
              </a:rPr>
              <a:t>Hettema J, </a:t>
            </a:r>
            <a:r>
              <a:rPr lang="es-MX" sz="900" dirty="0" err="1">
                <a:solidFill>
                  <a:prstClr val="black"/>
                </a:solidFill>
                <a:latin typeface="+mn-lt"/>
                <a:cs typeface="+mn-cs"/>
              </a:rPr>
              <a:t>Neale</a:t>
            </a:r>
            <a:r>
              <a:rPr lang="es-MX" sz="900" dirty="0">
                <a:solidFill>
                  <a:prstClr val="black"/>
                </a:solidFill>
                <a:latin typeface="+mn-lt"/>
                <a:cs typeface="+mn-cs"/>
              </a:rPr>
              <a:t> M &amp; </a:t>
            </a:r>
            <a:r>
              <a:rPr lang="es-MX" sz="900" dirty="0" err="1">
                <a:solidFill>
                  <a:prstClr val="black"/>
                </a:solidFill>
                <a:latin typeface="+mn-lt"/>
                <a:cs typeface="+mn-cs"/>
              </a:rPr>
              <a:t>Kendler</a:t>
            </a:r>
            <a:r>
              <a:rPr lang="es-MX" sz="900" dirty="0">
                <a:solidFill>
                  <a:prstClr val="black"/>
                </a:solidFill>
                <a:latin typeface="+mn-lt"/>
                <a:cs typeface="+mn-cs"/>
              </a:rPr>
              <a:t> K. Am J </a:t>
            </a:r>
            <a:r>
              <a:rPr lang="es-MX" sz="900" dirty="0" err="1">
                <a:solidFill>
                  <a:prstClr val="black"/>
                </a:solidFill>
                <a:latin typeface="+mn-lt"/>
                <a:cs typeface="+mn-cs"/>
              </a:rPr>
              <a:t>Psychiatry</a:t>
            </a:r>
            <a:r>
              <a:rPr lang="es-MX" sz="900" dirty="0">
                <a:solidFill>
                  <a:prstClr val="black"/>
                </a:solidFill>
                <a:latin typeface="+mn-lt"/>
                <a:cs typeface="+mn-cs"/>
              </a:rPr>
              <a:t>; 2001(158) 1568-1578.</a:t>
            </a:r>
            <a:r>
              <a:rPr lang="es-MX" sz="900" dirty="0">
                <a:latin typeface="+mn-lt"/>
              </a:rPr>
              <a:t> </a:t>
            </a:r>
            <a:r>
              <a:rPr lang="es-MX" sz="900" baseline="30000" dirty="0"/>
              <a:t>5</a:t>
            </a:r>
            <a:r>
              <a:rPr lang="es-MX" sz="900" dirty="0">
                <a:latin typeface="+mn-lt"/>
              </a:rPr>
              <a:t>Caraveo J, </a:t>
            </a:r>
            <a:r>
              <a:rPr lang="es-MX" sz="900" dirty="0" err="1">
                <a:latin typeface="+mn-lt"/>
              </a:rPr>
              <a:t>et.al</a:t>
            </a:r>
            <a:r>
              <a:rPr lang="es-MX" sz="900" dirty="0">
                <a:latin typeface="+mn-lt"/>
              </a:rPr>
              <a:t>. Salud Pública de México. 2005(47) 23-29.</a:t>
            </a:r>
            <a:endParaRPr lang="es-MX" sz="900" dirty="0">
              <a:solidFill>
                <a:prstClr val="black"/>
              </a:solidFill>
              <a:latin typeface="+mn-lt"/>
              <a:cs typeface="+mn-cs"/>
            </a:endParaRP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a:xfrm>
            <a:off x="457200" y="704850"/>
            <a:ext cx="8229600" cy="1143000"/>
          </a:xfrm>
        </p:spPr>
        <p:txBody>
          <a:bodyPr/>
          <a:lstStyle/>
          <a:p>
            <a:r>
              <a:rPr lang="es-MX" sz="3600" smtClean="0"/>
              <a:t>Historia familiar</a:t>
            </a:r>
          </a:p>
        </p:txBody>
      </p:sp>
      <p:sp>
        <p:nvSpPr>
          <p:cNvPr id="14339" name="3 Marcador de contenido"/>
          <p:cNvSpPr>
            <a:spLocks noGrp="1"/>
          </p:cNvSpPr>
          <p:nvPr>
            <p:ph sz="half" idx="1"/>
          </p:nvPr>
        </p:nvSpPr>
        <p:spPr>
          <a:xfrm>
            <a:off x="82550" y="2054225"/>
            <a:ext cx="4845050" cy="4219575"/>
          </a:xfrm>
        </p:spPr>
        <p:txBody>
          <a:bodyPr/>
          <a:lstStyle/>
          <a:p>
            <a:r>
              <a:rPr lang="es-MX" smtClean="0"/>
              <a:t>Avances en bases genéticas</a:t>
            </a:r>
          </a:p>
          <a:p>
            <a:pPr>
              <a:buFont typeface="Wingdings 2" pitchFamily="18" charset="2"/>
              <a:buNone/>
            </a:pPr>
            <a:endParaRPr lang="es-MX" smtClean="0"/>
          </a:p>
          <a:p>
            <a:r>
              <a:rPr lang="es-MX" smtClean="0"/>
              <a:t>Aplicaciones</a:t>
            </a:r>
          </a:p>
          <a:p>
            <a:pPr lvl="1">
              <a:buFont typeface="Arial" charset="0"/>
              <a:buChar char="•"/>
            </a:pPr>
            <a:r>
              <a:rPr lang="es-MX" sz="2200" smtClean="0"/>
              <a:t>Establecimiento de patrones de herencia</a:t>
            </a:r>
          </a:p>
          <a:p>
            <a:pPr lvl="1">
              <a:buFont typeface="Arial" charset="0"/>
              <a:buChar char="•"/>
            </a:pPr>
            <a:r>
              <a:rPr lang="es-MX" sz="2200" smtClean="0"/>
              <a:t>Auxiliar en diagnóstico</a:t>
            </a:r>
          </a:p>
          <a:p>
            <a:pPr lvl="1">
              <a:buFont typeface="Arial" charset="0"/>
              <a:buChar char="•"/>
            </a:pPr>
            <a:r>
              <a:rPr lang="es-MX" sz="2200" smtClean="0"/>
              <a:t>Educación y prevención</a:t>
            </a:r>
          </a:p>
          <a:p>
            <a:pPr lvl="1">
              <a:buFont typeface="Arial" charset="0"/>
              <a:buChar char="•"/>
            </a:pPr>
            <a:r>
              <a:rPr lang="es-MX" sz="2200" smtClean="0"/>
              <a:t>Asesoramiento preconcepcional</a:t>
            </a:r>
          </a:p>
          <a:p>
            <a:pPr lvl="1">
              <a:buFont typeface="Arial" charset="0"/>
              <a:buChar char="•"/>
            </a:pPr>
            <a:r>
              <a:rPr lang="es-MX" sz="2200" b="1" smtClean="0"/>
              <a:t>Identificación de riesgo</a:t>
            </a:r>
          </a:p>
        </p:txBody>
      </p:sp>
      <p:pic>
        <p:nvPicPr>
          <p:cNvPr id="14340" name="Picture 4"/>
          <p:cNvPicPr>
            <a:picLocks noChangeAspect="1" noChangeArrowheads="1"/>
          </p:cNvPicPr>
          <p:nvPr/>
        </p:nvPicPr>
        <p:blipFill>
          <a:blip r:embed="rId3" cstate="print"/>
          <a:srcRect/>
          <a:stretch>
            <a:fillRect/>
          </a:stretch>
        </p:blipFill>
        <p:spPr bwMode="auto">
          <a:xfrm>
            <a:off x="4883150" y="2508250"/>
            <a:ext cx="4095750" cy="3009900"/>
          </a:xfrm>
          <a:prstGeom prst="rect">
            <a:avLst/>
          </a:prstGeom>
          <a:noFill/>
          <a:ln w="9525">
            <a:noFill/>
            <a:miter lim="800000"/>
            <a:headEnd/>
            <a:tailEnd/>
          </a:ln>
        </p:spPr>
      </p:pic>
      <p:sp>
        <p:nvSpPr>
          <p:cNvPr id="7" name="3 Marcador de contenido"/>
          <p:cNvSpPr>
            <a:spLocks noGrp="1"/>
          </p:cNvSpPr>
          <p:nvPr>
            <p:ph sz="half" idx="2"/>
          </p:nvPr>
        </p:nvSpPr>
        <p:spPr>
          <a:xfrm>
            <a:off x="3994150" y="6588125"/>
            <a:ext cx="4737100" cy="219075"/>
          </a:xfrm>
        </p:spPr>
        <p:txBody>
          <a:bodyPr>
            <a:noAutofit/>
          </a:bodyPr>
          <a:lstStyle/>
          <a:p>
            <a:pPr marL="274320" indent="-274320" algn="r" eaLnBrk="1" fontAlgn="auto" hangingPunct="1">
              <a:spcAft>
                <a:spcPts val="0"/>
              </a:spcAft>
              <a:buClr>
                <a:schemeClr val="accent3"/>
              </a:buClr>
              <a:buFont typeface="Wingdings 2"/>
              <a:buNone/>
              <a:defRPr/>
            </a:pPr>
            <a:r>
              <a:rPr lang="es-MX" sz="1000" dirty="0" err="1" smtClean="0"/>
              <a:t>Yoon</a:t>
            </a:r>
            <a:r>
              <a:rPr lang="es-MX" sz="1000" dirty="0" smtClean="0"/>
              <a:t> PW, </a:t>
            </a:r>
            <a:r>
              <a:rPr lang="es-MX" sz="1000" dirty="0" err="1" smtClean="0"/>
              <a:t>et.al</a:t>
            </a:r>
            <a:r>
              <a:rPr lang="es-MX" sz="1000" dirty="0" smtClean="0"/>
              <a:t>. </a:t>
            </a:r>
            <a:r>
              <a:rPr lang="es-MX" sz="1000" dirty="0" err="1" smtClean="0"/>
              <a:t>Genetics</a:t>
            </a:r>
            <a:r>
              <a:rPr lang="es-MX" sz="1000" dirty="0" smtClean="0"/>
              <a:t> in Medicine</a:t>
            </a:r>
            <a:r>
              <a:rPr lang="en-US" sz="1000" dirty="0" smtClean="0"/>
              <a:t>; 2002(4) 304-310.</a:t>
            </a:r>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4 Título"/>
          <p:cNvSpPr>
            <a:spLocks noGrp="1"/>
          </p:cNvSpPr>
          <p:nvPr>
            <p:ph type="title"/>
          </p:nvPr>
        </p:nvSpPr>
        <p:spPr/>
        <p:txBody>
          <a:bodyPr/>
          <a:lstStyle/>
          <a:p>
            <a:r>
              <a:rPr lang="es-MX" sz="3600" smtClean="0"/>
              <a:t>Historia familiar</a:t>
            </a:r>
          </a:p>
        </p:txBody>
      </p:sp>
      <p:sp>
        <p:nvSpPr>
          <p:cNvPr id="15363" name="5 Marcador de contenido"/>
          <p:cNvSpPr>
            <a:spLocks noGrp="1"/>
          </p:cNvSpPr>
          <p:nvPr>
            <p:ph idx="1"/>
          </p:nvPr>
        </p:nvSpPr>
        <p:spPr/>
        <p:txBody>
          <a:bodyPr/>
          <a:lstStyle/>
          <a:p>
            <a:r>
              <a:rPr lang="es-MX" dirty="0" smtClean="0"/>
              <a:t>Identificación de riesgo</a:t>
            </a:r>
          </a:p>
          <a:p>
            <a:pPr lvl="1"/>
            <a:r>
              <a:rPr lang="es-MX" dirty="0" smtClean="0"/>
              <a:t>RR (2-5 )</a:t>
            </a:r>
          </a:p>
          <a:p>
            <a:pPr lvl="1"/>
            <a:r>
              <a:rPr lang="es-MX" dirty="0" smtClean="0"/>
              <a:t>Aumenta en relación a numero de miembros afectados</a:t>
            </a:r>
          </a:p>
          <a:p>
            <a:pPr lvl="1"/>
            <a:r>
              <a:rPr lang="es-MX" b="1" dirty="0" smtClean="0"/>
              <a:t>Predictor útil</a:t>
            </a:r>
          </a:p>
          <a:p>
            <a:pPr lvl="1">
              <a:buFont typeface="Wingdings 2" pitchFamily="18" charset="2"/>
              <a:buNone/>
            </a:pPr>
            <a:endParaRPr lang="es-MX" dirty="0" smtClean="0"/>
          </a:p>
          <a:p>
            <a:pPr lvl="1"/>
            <a:r>
              <a:rPr lang="es-MX" dirty="0" smtClean="0"/>
              <a:t>Clasificaciones de Riesgo</a:t>
            </a:r>
          </a:p>
          <a:p>
            <a:pPr lvl="2"/>
            <a:r>
              <a:rPr lang="es-MX" dirty="0" smtClean="0"/>
              <a:t>Tiene/No Tiene</a:t>
            </a:r>
          </a:p>
          <a:p>
            <a:pPr lvl="2"/>
            <a:r>
              <a:rPr lang="es-MX" dirty="0" smtClean="0"/>
              <a:t>Moderado/Alto/Promedio</a:t>
            </a:r>
          </a:p>
          <a:p>
            <a:pPr lvl="2"/>
            <a:r>
              <a:rPr lang="es-MX" dirty="0" smtClean="0"/>
              <a:t>Perfil de riesgo/Familiar/Mayor al Familiar</a:t>
            </a:r>
          </a:p>
        </p:txBody>
      </p:sp>
      <p:sp>
        <p:nvSpPr>
          <p:cNvPr id="8" name="3 Marcador de contenido"/>
          <p:cNvSpPr txBox="1">
            <a:spLocks/>
          </p:cNvSpPr>
          <p:nvPr/>
        </p:nvSpPr>
        <p:spPr>
          <a:xfrm>
            <a:off x="3994150" y="6588125"/>
            <a:ext cx="4737100" cy="219075"/>
          </a:xfrm>
          <a:prstGeom prst="rect">
            <a:avLst/>
          </a:prstGeom>
        </p:spPr>
        <p:txBody>
          <a:bodyPr/>
          <a:lstStyle/>
          <a:p>
            <a:pPr marL="274320" indent="-274320" algn="r" fontAlgn="auto">
              <a:spcBef>
                <a:spcPct val="20000"/>
              </a:spcBef>
              <a:spcAft>
                <a:spcPts val="0"/>
              </a:spcAft>
              <a:buClr>
                <a:schemeClr val="accent3"/>
              </a:buClr>
              <a:buSzPct val="95000"/>
              <a:buFont typeface="Wingdings 2"/>
              <a:buNone/>
              <a:defRPr/>
            </a:pPr>
            <a:r>
              <a:rPr lang="es-MX" sz="1000">
                <a:latin typeface="+mn-lt"/>
                <a:cs typeface="+mn-cs"/>
              </a:rPr>
              <a:t>Yoon PW, et.al. Genetics in Medicine</a:t>
            </a:r>
            <a:r>
              <a:rPr lang="en-US" sz="1000">
                <a:latin typeface="+mn-lt"/>
                <a:cs typeface="+mn-cs"/>
              </a:rPr>
              <a:t>; 2002(4) 304-310.</a:t>
            </a:r>
            <a:endParaRPr lang="en-US" sz="1000" dirty="0">
              <a:latin typeface="+mn-lt"/>
              <a:cs typeface="+mn-cs"/>
            </a:endParaRP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a:spLocks noGrp="1"/>
          </p:cNvSpPr>
          <p:nvPr>
            <p:ph type="title"/>
          </p:nvPr>
        </p:nvSpPr>
        <p:spPr>
          <a:xfrm>
            <a:off x="2501770" y="503675"/>
            <a:ext cx="4500500" cy="692950"/>
          </a:xfrm>
        </p:spPr>
        <p:txBody>
          <a:bodyPr/>
          <a:lstStyle/>
          <a:p>
            <a:pPr algn="ctr"/>
            <a:r>
              <a:rPr lang="es-MX" sz="3600" dirty="0" smtClean="0">
                <a:solidFill>
                  <a:srgbClr val="04617B"/>
                </a:solidFill>
              </a:rPr>
              <a:t>Historia familiar</a:t>
            </a:r>
            <a:endParaRPr lang="es-MX" dirty="0" smtClean="0"/>
          </a:p>
        </p:txBody>
      </p:sp>
      <p:sp>
        <p:nvSpPr>
          <p:cNvPr id="16387" name="2 Marcador de contenido"/>
          <p:cNvSpPr>
            <a:spLocks noGrp="1"/>
          </p:cNvSpPr>
          <p:nvPr>
            <p:ph idx="1"/>
          </p:nvPr>
        </p:nvSpPr>
        <p:spPr>
          <a:xfrm>
            <a:off x="836585" y="1448780"/>
            <a:ext cx="7779550" cy="4524452"/>
          </a:xfrm>
        </p:spPr>
        <p:txBody>
          <a:bodyPr/>
          <a:lstStyle/>
          <a:p>
            <a:r>
              <a:rPr lang="es-MX" dirty="0" smtClean="0"/>
              <a:t>Validación como Predictor</a:t>
            </a:r>
          </a:p>
          <a:p>
            <a:pPr>
              <a:buFont typeface="Wingdings 2" pitchFamily="18" charset="2"/>
              <a:buNone/>
            </a:pPr>
            <a:r>
              <a:rPr lang="es-MX" dirty="0" smtClean="0"/>
              <a:t>	</a:t>
            </a:r>
            <a:r>
              <a:rPr lang="es-MX" b="1" dirty="0" smtClean="0"/>
              <a:t>-</a:t>
            </a:r>
            <a:r>
              <a:rPr lang="es-MX" dirty="0" smtClean="0"/>
              <a:t>Instrumentos de medición de HF</a:t>
            </a:r>
            <a:r>
              <a:rPr lang="es-MX" b="1" dirty="0" smtClean="0"/>
              <a:t>-</a:t>
            </a:r>
          </a:p>
          <a:p>
            <a:pPr lvl="2"/>
            <a:r>
              <a:rPr lang="es-MX" b="1" dirty="0" smtClean="0"/>
              <a:t>Validez de análisis</a:t>
            </a:r>
          </a:p>
          <a:p>
            <a:pPr lvl="3"/>
            <a:r>
              <a:rPr lang="es-MX" dirty="0" smtClean="0"/>
              <a:t>Sensibilidad y Especificidad</a:t>
            </a:r>
          </a:p>
          <a:p>
            <a:pPr lvl="2"/>
            <a:r>
              <a:rPr lang="es-MX" b="1" dirty="0" smtClean="0"/>
              <a:t>Validez clínica</a:t>
            </a:r>
          </a:p>
          <a:p>
            <a:pPr lvl="3"/>
            <a:r>
              <a:rPr lang="es-MX" dirty="0" smtClean="0"/>
              <a:t>Sensibilidad, Especificidad</a:t>
            </a:r>
          </a:p>
          <a:p>
            <a:pPr lvl="3"/>
            <a:r>
              <a:rPr lang="es-MX" b="1" dirty="0" smtClean="0"/>
              <a:t>Utilidad clínica</a:t>
            </a:r>
          </a:p>
          <a:p>
            <a:pPr lvl="3"/>
            <a:r>
              <a:rPr lang="es-MX" dirty="0" smtClean="0"/>
              <a:t>Impacto en individuos, familias y sociedad</a:t>
            </a:r>
          </a:p>
          <a:p>
            <a:pPr lvl="2"/>
            <a:r>
              <a:rPr lang="es-MX" b="1" dirty="0" smtClean="0"/>
              <a:t>Aspectos éticos, sociales y legales</a:t>
            </a:r>
          </a:p>
          <a:p>
            <a:pPr lvl="3"/>
            <a:r>
              <a:rPr lang="es-MX" dirty="0" smtClean="0"/>
              <a:t>Impacto psicológico y económico</a:t>
            </a:r>
          </a:p>
        </p:txBody>
      </p:sp>
      <p:sp>
        <p:nvSpPr>
          <p:cNvPr id="4" name="3 Marcador de contenido"/>
          <p:cNvSpPr txBox="1">
            <a:spLocks/>
          </p:cNvSpPr>
          <p:nvPr/>
        </p:nvSpPr>
        <p:spPr>
          <a:xfrm>
            <a:off x="1123950" y="6496050"/>
            <a:ext cx="7804150" cy="266700"/>
          </a:xfrm>
          <a:prstGeom prst="rect">
            <a:avLst/>
          </a:prstGeom>
        </p:spPr>
        <p:txBody>
          <a:bodyPr/>
          <a:lstStyle/>
          <a:p>
            <a:pPr algn="r">
              <a:defRPr/>
            </a:pPr>
            <a:r>
              <a:rPr lang="en-US" sz="1000" dirty="0">
                <a:latin typeface="+mn-lt"/>
              </a:rPr>
              <a:t>Department of Health and Human Services, Secretary’s Advisory Committee on Genetic Testing. </a:t>
            </a:r>
            <a:r>
              <a:rPr lang="en-US" sz="1000" i="1" dirty="0">
                <a:latin typeface="+mn-lt"/>
              </a:rPr>
              <a:t>Fed Reg. 2000(65):76643–45</a:t>
            </a: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Título"/>
          <p:cNvSpPr>
            <a:spLocks noGrp="1"/>
          </p:cNvSpPr>
          <p:nvPr>
            <p:ph type="title"/>
          </p:nvPr>
        </p:nvSpPr>
        <p:spPr>
          <a:xfrm>
            <a:off x="566555" y="728700"/>
            <a:ext cx="8229600" cy="675075"/>
          </a:xfrm>
        </p:spPr>
        <p:txBody>
          <a:bodyPr/>
          <a:lstStyle/>
          <a:p>
            <a:pPr algn="ctr"/>
            <a:r>
              <a:rPr lang="es-MX" sz="3600" dirty="0" smtClean="0"/>
              <a:t>Historia familiar en psicopatología</a:t>
            </a:r>
          </a:p>
        </p:txBody>
      </p:sp>
      <p:sp>
        <p:nvSpPr>
          <p:cNvPr id="17411" name="2 Marcador de contenido"/>
          <p:cNvSpPr>
            <a:spLocks noGrp="1"/>
          </p:cNvSpPr>
          <p:nvPr>
            <p:ph idx="1"/>
          </p:nvPr>
        </p:nvSpPr>
        <p:spPr>
          <a:xfrm>
            <a:off x="611560" y="1988840"/>
            <a:ext cx="7830870" cy="4389437"/>
          </a:xfrm>
        </p:spPr>
        <p:txBody>
          <a:bodyPr/>
          <a:lstStyle/>
          <a:p>
            <a:r>
              <a:rPr lang="es-MX" dirty="0" smtClean="0"/>
              <a:t>Los métodos disponibles:</a:t>
            </a:r>
          </a:p>
          <a:p>
            <a:pPr lvl="1"/>
            <a:r>
              <a:rPr lang="es-MX" dirty="0" smtClean="0"/>
              <a:t>Informantes.</a:t>
            </a:r>
          </a:p>
          <a:p>
            <a:pPr lvl="1"/>
            <a:r>
              <a:rPr lang="es-MX" dirty="0" smtClean="0"/>
              <a:t>Entrevista directa con el familiar.</a:t>
            </a:r>
          </a:p>
          <a:p>
            <a:endParaRPr lang="es-MX" dirty="0" smtClean="0"/>
          </a:p>
          <a:p>
            <a:pPr lvl="1"/>
            <a:r>
              <a:rPr lang="es-MX" sz="1600" dirty="0" err="1" smtClean="0"/>
              <a:t>The</a:t>
            </a:r>
            <a:r>
              <a:rPr lang="es-MX" sz="1600" dirty="0" smtClean="0"/>
              <a:t> </a:t>
            </a:r>
            <a:r>
              <a:rPr lang="es-MX" sz="1600" dirty="0" err="1" smtClean="0"/>
              <a:t>Family</a:t>
            </a:r>
            <a:r>
              <a:rPr lang="es-MX" sz="1600" dirty="0" smtClean="0"/>
              <a:t> </a:t>
            </a:r>
            <a:r>
              <a:rPr lang="es-MX" sz="1600" dirty="0" err="1" smtClean="0"/>
              <a:t>History</a:t>
            </a:r>
            <a:r>
              <a:rPr lang="es-MX" sz="1600" dirty="0" smtClean="0"/>
              <a:t> </a:t>
            </a:r>
            <a:r>
              <a:rPr lang="es-MX" sz="1600" dirty="0" err="1" smtClean="0"/>
              <a:t>Method</a:t>
            </a:r>
            <a:r>
              <a:rPr lang="es-MX" sz="1600" dirty="0" smtClean="0"/>
              <a:t> </a:t>
            </a:r>
            <a:r>
              <a:rPr lang="es-MX" sz="1600" dirty="0" err="1" smtClean="0"/>
              <a:t>for</a:t>
            </a:r>
            <a:r>
              <a:rPr lang="es-MX" sz="1600" dirty="0" smtClean="0"/>
              <a:t> </a:t>
            </a:r>
            <a:r>
              <a:rPr lang="es-MX" sz="1600" dirty="0" err="1" smtClean="0"/>
              <a:t>Research</a:t>
            </a:r>
            <a:r>
              <a:rPr lang="es-MX" sz="1600" dirty="0" smtClean="0"/>
              <a:t> </a:t>
            </a:r>
            <a:r>
              <a:rPr lang="es-MX" sz="1600" dirty="0" err="1" smtClean="0"/>
              <a:t>Diagnostic</a:t>
            </a:r>
            <a:r>
              <a:rPr lang="es-MX" sz="1600" dirty="0" smtClean="0"/>
              <a:t> </a:t>
            </a:r>
            <a:r>
              <a:rPr lang="es-MX" sz="1600" dirty="0" err="1" smtClean="0"/>
              <a:t>Criteria</a:t>
            </a:r>
            <a:endParaRPr lang="es-MX" sz="1600" dirty="0" smtClean="0"/>
          </a:p>
          <a:p>
            <a:pPr lvl="1"/>
            <a:r>
              <a:rPr lang="es-MX" sz="1600" dirty="0" err="1" smtClean="0"/>
              <a:t>The</a:t>
            </a:r>
            <a:r>
              <a:rPr lang="es-MX" sz="1600" dirty="0" smtClean="0"/>
              <a:t> </a:t>
            </a:r>
            <a:r>
              <a:rPr lang="es-MX" sz="1600" dirty="0" err="1" smtClean="0"/>
              <a:t>Family</a:t>
            </a:r>
            <a:r>
              <a:rPr lang="es-MX" sz="1600" dirty="0" smtClean="0"/>
              <a:t> </a:t>
            </a:r>
            <a:r>
              <a:rPr lang="es-MX" sz="1600" dirty="0" err="1" smtClean="0"/>
              <a:t>Informant</a:t>
            </a:r>
            <a:r>
              <a:rPr lang="es-MX" sz="1600" dirty="0" smtClean="0"/>
              <a:t> Schedule and </a:t>
            </a:r>
            <a:r>
              <a:rPr lang="es-MX" sz="1600" dirty="0" err="1" smtClean="0"/>
              <a:t>Criteria</a:t>
            </a:r>
            <a:endParaRPr lang="es-MX" sz="1600" dirty="0" smtClean="0"/>
          </a:p>
          <a:p>
            <a:pPr lvl="1"/>
            <a:r>
              <a:rPr lang="es-MX" sz="1600" dirty="0" err="1" smtClean="0"/>
              <a:t>The</a:t>
            </a:r>
            <a:r>
              <a:rPr lang="es-MX" sz="1600" dirty="0" smtClean="0"/>
              <a:t> </a:t>
            </a:r>
            <a:r>
              <a:rPr lang="es-MX" sz="1600" dirty="0" err="1" smtClean="0"/>
              <a:t>Family</a:t>
            </a:r>
            <a:r>
              <a:rPr lang="es-MX" sz="1600" dirty="0" smtClean="0"/>
              <a:t> Interview </a:t>
            </a:r>
            <a:r>
              <a:rPr lang="es-MX" sz="1600" dirty="0" err="1" smtClean="0"/>
              <a:t>for</a:t>
            </a:r>
            <a:r>
              <a:rPr lang="es-MX" sz="1600" dirty="0" smtClean="0"/>
              <a:t> </a:t>
            </a:r>
            <a:r>
              <a:rPr lang="es-MX" sz="1600" dirty="0" err="1" smtClean="0"/>
              <a:t>Genetic</a:t>
            </a:r>
            <a:r>
              <a:rPr lang="es-MX" sz="1600" dirty="0" smtClean="0"/>
              <a:t> </a:t>
            </a:r>
            <a:r>
              <a:rPr lang="es-MX" sz="1600" dirty="0" err="1" smtClean="0"/>
              <a:t>Studies</a:t>
            </a:r>
            <a:endParaRPr lang="es-MX" sz="1600" dirty="0" smtClean="0"/>
          </a:p>
          <a:p>
            <a:pPr lvl="1"/>
            <a:r>
              <a:rPr lang="es-MX" sz="1600" dirty="0" err="1" smtClean="0"/>
              <a:t>The</a:t>
            </a:r>
            <a:r>
              <a:rPr lang="es-MX" sz="1600" dirty="0" smtClean="0"/>
              <a:t> </a:t>
            </a:r>
            <a:r>
              <a:rPr lang="es-MX" sz="1600" dirty="0" err="1" smtClean="0"/>
              <a:t>Family</a:t>
            </a:r>
            <a:r>
              <a:rPr lang="es-MX" sz="1600" dirty="0" smtClean="0"/>
              <a:t> </a:t>
            </a:r>
            <a:r>
              <a:rPr lang="es-MX" sz="1600" dirty="0" err="1" smtClean="0"/>
              <a:t>Assessment</a:t>
            </a:r>
            <a:r>
              <a:rPr lang="es-MX" sz="1600" dirty="0" smtClean="0"/>
              <a:t> Module</a:t>
            </a:r>
          </a:p>
          <a:p>
            <a:pPr lvl="1"/>
            <a:r>
              <a:rPr lang="es-MX" sz="1600" dirty="0" err="1" smtClean="0"/>
              <a:t>The</a:t>
            </a:r>
            <a:r>
              <a:rPr lang="es-MX" sz="1600" dirty="0" smtClean="0"/>
              <a:t> </a:t>
            </a:r>
            <a:r>
              <a:rPr lang="es-MX" sz="1600" dirty="0" err="1" smtClean="0"/>
              <a:t>Family</a:t>
            </a:r>
            <a:r>
              <a:rPr lang="es-MX" sz="1600" dirty="0" smtClean="0"/>
              <a:t> </a:t>
            </a:r>
            <a:r>
              <a:rPr lang="es-MX" sz="1600" dirty="0" err="1" smtClean="0"/>
              <a:t>History</a:t>
            </a:r>
            <a:r>
              <a:rPr lang="es-MX" sz="1600" dirty="0" smtClean="0"/>
              <a:t> </a:t>
            </a:r>
            <a:r>
              <a:rPr lang="es-MX" sz="1600" dirty="0" err="1" smtClean="0"/>
              <a:t>Screen</a:t>
            </a:r>
            <a:endParaRPr lang="es-MX" dirty="0" smtClean="0"/>
          </a:p>
        </p:txBody>
      </p:sp>
      <p:sp>
        <p:nvSpPr>
          <p:cNvPr id="4" name="3 Marcador de contenido"/>
          <p:cNvSpPr txBox="1">
            <a:spLocks/>
          </p:cNvSpPr>
          <p:nvPr/>
        </p:nvSpPr>
        <p:spPr>
          <a:xfrm>
            <a:off x="3994150" y="6588125"/>
            <a:ext cx="4737100" cy="219075"/>
          </a:xfrm>
          <a:prstGeom prst="rect">
            <a:avLst/>
          </a:prstGeom>
        </p:spPr>
        <p:txBody>
          <a:bodyPr/>
          <a:lstStyle/>
          <a:p>
            <a:pPr marL="274320" indent="-274320" algn="r" fontAlgn="auto">
              <a:spcBef>
                <a:spcPct val="20000"/>
              </a:spcBef>
              <a:spcAft>
                <a:spcPts val="0"/>
              </a:spcAft>
              <a:buClr>
                <a:schemeClr val="accent3"/>
              </a:buClr>
              <a:buSzPct val="95000"/>
              <a:buFont typeface="Wingdings 2"/>
              <a:buNone/>
              <a:defRPr/>
            </a:pPr>
            <a:r>
              <a:rPr lang="es-MX" sz="1000" dirty="0" err="1">
                <a:latin typeface="+mn-lt"/>
                <a:cs typeface="+mn-cs"/>
              </a:rPr>
              <a:t>Weissman</a:t>
            </a:r>
            <a:r>
              <a:rPr lang="es-MX" sz="1000" dirty="0">
                <a:latin typeface="+mn-lt"/>
                <a:cs typeface="+mn-cs"/>
              </a:rPr>
              <a:t> MM, </a:t>
            </a:r>
            <a:r>
              <a:rPr lang="es-MX" sz="1000" dirty="0" err="1">
                <a:latin typeface="+mn-lt"/>
                <a:cs typeface="+mn-cs"/>
              </a:rPr>
              <a:t>et.al</a:t>
            </a:r>
            <a:r>
              <a:rPr lang="es-MX" sz="1000" dirty="0">
                <a:latin typeface="+mn-lt"/>
                <a:cs typeface="+mn-cs"/>
              </a:rPr>
              <a:t>. </a:t>
            </a:r>
            <a:r>
              <a:rPr lang="en-US" sz="1000" dirty="0">
                <a:latin typeface="+mn-lt"/>
                <a:cs typeface="+mn-cs"/>
              </a:rPr>
              <a:t>Arch Gen Psychiatry; 2001(57), 675-682.</a:t>
            </a:r>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a:xfrm>
            <a:off x="431540" y="728700"/>
            <a:ext cx="8229600" cy="669100"/>
          </a:xfrm>
        </p:spPr>
        <p:txBody>
          <a:bodyPr/>
          <a:lstStyle/>
          <a:p>
            <a:pPr algn="ctr"/>
            <a:r>
              <a:rPr lang="es-MX" sz="3600" dirty="0" smtClean="0">
                <a:solidFill>
                  <a:srgbClr val="04617B"/>
                </a:solidFill>
              </a:rPr>
              <a:t>Historia familiar en psicopatología</a:t>
            </a:r>
            <a:endParaRPr lang="es-MX" dirty="0" smtClean="0"/>
          </a:p>
        </p:txBody>
      </p:sp>
      <p:sp>
        <p:nvSpPr>
          <p:cNvPr id="3" name="2 Marcador de contenido"/>
          <p:cNvSpPr>
            <a:spLocks noGrp="1"/>
          </p:cNvSpPr>
          <p:nvPr>
            <p:ph idx="1"/>
          </p:nvPr>
        </p:nvSpPr>
        <p:spPr>
          <a:xfrm>
            <a:off x="386535" y="1583795"/>
            <a:ext cx="8229600" cy="4389437"/>
          </a:xfrm>
        </p:spPr>
        <p:txBody>
          <a:bodyPr>
            <a:normAutofit fontScale="92500" lnSpcReduction="10000"/>
          </a:bodyPr>
          <a:lstStyle/>
          <a:p>
            <a:pPr>
              <a:defRPr/>
            </a:pPr>
            <a:r>
              <a:rPr lang="es-MX" sz="3000" u="sng" dirty="0" smtClean="0">
                <a:solidFill>
                  <a:srgbClr val="C00000"/>
                </a:solidFill>
              </a:rPr>
              <a:t>Depresión mayor</a:t>
            </a:r>
          </a:p>
          <a:p>
            <a:pPr lvl="1">
              <a:defRPr/>
            </a:pPr>
            <a:r>
              <a:rPr lang="es-MX" dirty="0" smtClean="0"/>
              <a:t>Los estudios incluyen muestras institucionales</a:t>
            </a:r>
          </a:p>
          <a:p>
            <a:pPr lvl="1">
              <a:defRPr/>
            </a:pPr>
            <a:r>
              <a:rPr lang="es-MX" dirty="0" smtClean="0"/>
              <a:t>Sin consideración de comorbilidad en padres</a:t>
            </a:r>
          </a:p>
          <a:p>
            <a:pPr lvl="1">
              <a:defRPr/>
            </a:pPr>
            <a:r>
              <a:rPr lang="es-MX" dirty="0" smtClean="0"/>
              <a:t>La mayoría considera el estado diagnóstico de la madre</a:t>
            </a:r>
          </a:p>
          <a:p>
            <a:pPr lvl="1">
              <a:defRPr/>
            </a:pPr>
            <a:endParaRPr lang="es-MX" dirty="0" smtClean="0"/>
          </a:p>
          <a:p>
            <a:pPr lvl="1">
              <a:defRPr/>
            </a:pPr>
            <a:r>
              <a:rPr lang="es-MX" sz="1900" dirty="0" smtClean="0"/>
              <a:t>Lieb y cols (2002), depresión en padres:</a:t>
            </a:r>
          </a:p>
          <a:p>
            <a:pPr lvl="2">
              <a:defRPr/>
            </a:pPr>
            <a:r>
              <a:rPr lang="es-MX" sz="1700" dirty="0" smtClean="0"/>
              <a:t>Aumenta el riesgo de depresión en hijos</a:t>
            </a:r>
          </a:p>
          <a:p>
            <a:pPr lvl="2">
              <a:defRPr/>
            </a:pPr>
            <a:r>
              <a:rPr lang="es-MX" sz="1700" dirty="0" smtClean="0"/>
              <a:t>Se asoció con ansiedad y TUS (abuso nicotina) en hijos</a:t>
            </a:r>
          </a:p>
          <a:p>
            <a:pPr lvl="2">
              <a:defRPr/>
            </a:pPr>
            <a:r>
              <a:rPr lang="es-MX" sz="1700" dirty="0" smtClean="0"/>
              <a:t>Se asocia a peor curso de depresión (episodios, duración, </a:t>
            </a:r>
            <a:r>
              <a:rPr lang="es-MX" sz="1700" dirty="0" err="1" smtClean="0"/>
              <a:t>tx</a:t>
            </a:r>
            <a:r>
              <a:rPr lang="es-MX" sz="1700" dirty="0" smtClean="0"/>
              <a:t>)</a:t>
            </a:r>
          </a:p>
          <a:p>
            <a:pPr lvl="2">
              <a:defRPr/>
            </a:pPr>
            <a:r>
              <a:rPr lang="es-MX" sz="1700" dirty="0" smtClean="0"/>
              <a:t>Depresión materna y paterna afecta igual a hijas e hijos</a:t>
            </a:r>
          </a:p>
          <a:p>
            <a:pPr lvl="2">
              <a:buFont typeface="Wingdings 2" pitchFamily="18" charset="2"/>
              <a:buNone/>
              <a:defRPr/>
            </a:pPr>
            <a:endParaRPr lang="es-MX" sz="1700" dirty="0" smtClean="0"/>
          </a:p>
          <a:p>
            <a:pPr lvl="1">
              <a:defRPr/>
            </a:pPr>
            <a:r>
              <a:rPr lang="es-MX" sz="1900" dirty="0" smtClean="0"/>
              <a:t>Wittchen y cols (2006), hijos de madres:</a:t>
            </a:r>
          </a:p>
          <a:p>
            <a:pPr lvl="2">
              <a:defRPr/>
            </a:pPr>
            <a:r>
              <a:rPr lang="es-MX" sz="1700" dirty="0" smtClean="0"/>
              <a:t>Historia de mayor gravedad de TDM, mayor número de síntomas y peor deterioro tenían  OR 5.2-13.9</a:t>
            </a:r>
          </a:p>
        </p:txBody>
      </p:sp>
      <p:sp>
        <p:nvSpPr>
          <p:cNvPr id="4" name="3 Marcador de contenido"/>
          <p:cNvSpPr txBox="1">
            <a:spLocks/>
          </p:cNvSpPr>
          <p:nvPr/>
        </p:nvSpPr>
        <p:spPr>
          <a:xfrm>
            <a:off x="4211960" y="6084295"/>
            <a:ext cx="4737100" cy="219075"/>
          </a:xfrm>
          <a:prstGeom prst="rect">
            <a:avLst/>
          </a:prstGeom>
        </p:spPr>
        <p:txBody>
          <a:bodyPr/>
          <a:lstStyle/>
          <a:p>
            <a:pPr marL="274320" indent="-274320" algn="r" fontAlgn="auto">
              <a:spcBef>
                <a:spcPct val="20000"/>
              </a:spcBef>
              <a:spcAft>
                <a:spcPts val="0"/>
              </a:spcAft>
              <a:buClr>
                <a:schemeClr val="accent3"/>
              </a:buClr>
              <a:buSzPct val="95000"/>
              <a:buFont typeface="Wingdings 2"/>
              <a:buNone/>
              <a:defRPr/>
            </a:pPr>
            <a:r>
              <a:rPr lang="es-MX" sz="1000" dirty="0">
                <a:latin typeface="+mn-lt"/>
                <a:cs typeface="+mn-cs"/>
              </a:rPr>
              <a:t>Lieb R, </a:t>
            </a:r>
            <a:r>
              <a:rPr lang="es-MX" sz="1000" dirty="0" err="1">
                <a:latin typeface="+mn-lt"/>
                <a:cs typeface="+mn-cs"/>
              </a:rPr>
              <a:t>et.al</a:t>
            </a:r>
            <a:r>
              <a:rPr lang="es-MX" sz="1000" dirty="0">
                <a:latin typeface="+mn-lt"/>
                <a:cs typeface="+mn-cs"/>
              </a:rPr>
              <a:t>. </a:t>
            </a:r>
            <a:r>
              <a:rPr lang="en-US" sz="1000" dirty="0">
                <a:latin typeface="+mn-lt"/>
                <a:cs typeface="+mn-cs"/>
              </a:rPr>
              <a:t>Arch Gen Psychiatry; </a:t>
            </a:r>
            <a:r>
              <a:rPr lang="en-US" sz="1000" dirty="0" smtClean="0">
                <a:latin typeface="+mn-lt"/>
                <a:cs typeface="+mn-cs"/>
              </a:rPr>
              <a:t>2008(59</a:t>
            </a:r>
            <a:r>
              <a:rPr lang="en-US" sz="1000" dirty="0">
                <a:latin typeface="+mn-lt"/>
                <a:cs typeface="+mn-cs"/>
              </a:rPr>
              <a:t>), 365-374.</a:t>
            </a:r>
          </a:p>
          <a:p>
            <a:pPr marL="274320" indent="-274320" algn="r" fontAlgn="auto">
              <a:spcBef>
                <a:spcPct val="20000"/>
              </a:spcBef>
              <a:spcAft>
                <a:spcPts val="0"/>
              </a:spcAft>
              <a:buClr>
                <a:schemeClr val="accent3"/>
              </a:buClr>
              <a:buSzPct val="95000"/>
              <a:buFont typeface="Wingdings 2"/>
              <a:buNone/>
              <a:defRPr/>
            </a:pPr>
            <a:r>
              <a:rPr lang="en-US" sz="1000" dirty="0" err="1">
                <a:latin typeface="+mn-lt"/>
                <a:cs typeface="+mn-cs"/>
              </a:rPr>
              <a:t>Wittchen</a:t>
            </a:r>
            <a:r>
              <a:rPr lang="en-US" sz="1000" dirty="0">
                <a:latin typeface="+mn-lt"/>
                <a:cs typeface="+mn-cs"/>
              </a:rPr>
              <a:t> HU, et.al. J </a:t>
            </a:r>
            <a:r>
              <a:rPr lang="en-US" sz="1000" dirty="0" err="1">
                <a:latin typeface="+mn-lt"/>
                <a:cs typeface="+mn-cs"/>
              </a:rPr>
              <a:t>Psychiatr</a:t>
            </a:r>
            <a:r>
              <a:rPr lang="en-US" sz="1000" dirty="0">
                <a:latin typeface="+mn-lt"/>
                <a:cs typeface="+mn-cs"/>
              </a:rPr>
              <a:t> Res; </a:t>
            </a:r>
            <a:r>
              <a:rPr lang="en-US" sz="1000" dirty="0" smtClean="0">
                <a:latin typeface="+mn-lt"/>
                <a:cs typeface="+mn-cs"/>
              </a:rPr>
              <a:t>2009(40</a:t>
            </a:r>
            <a:r>
              <a:rPr lang="en-US" sz="1000" dirty="0">
                <a:latin typeface="+mn-lt"/>
                <a:cs typeface="+mn-cs"/>
              </a:rPr>
              <a:t>), 283-292.</a:t>
            </a:r>
          </a:p>
        </p:txBody>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a:spLocks noGrp="1"/>
          </p:cNvSpPr>
          <p:nvPr>
            <p:ph type="title"/>
          </p:nvPr>
        </p:nvSpPr>
        <p:spPr>
          <a:xfrm>
            <a:off x="476545" y="593685"/>
            <a:ext cx="8229600" cy="737955"/>
          </a:xfrm>
        </p:spPr>
        <p:txBody>
          <a:bodyPr/>
          <a:lstStyle/>
          <a:p>
            <a:pPr algn="ctr"/>
            <a:r>
              <a:rPr lang="es-MX" sz="3600" dirty="0" smtClean="0">
                <a:solidFill>
                  <a:srgbClr val="04617B"/>
                </a:solidFill>
              </a:rPr>
              <a:t>Historia familiar en psicopatología</a:t>
            </a:r>
            <a:endParaRPr lang="es-MX" dirty="0" smtClean="0"/>
          </a:p>
        </p:txBody>
      </p:sp>
      <p:sp>
        <p:nvSpPr>
          <p:cNvPr id="3" name="2 Marcador de contenido"/>
          <p:cNvSpPr>
            <a:spLocks noGrp="1"/>
          </p:cNvSpPr>
          <p:nvPr>
            <p:ph idx="1"/>
          </p:nvPr>
        </p:nvSpPr>
        <p:spPr>
          <a:xfrm>
            <a:off x="431540" y="1538790"/>
            <a:ext cx="8300265" cy="4649787"/>
          </a:xfrm>
        </p:spPr>
        <p:txBody>
          <a:bodyPr>
            <a:normAutofit/>
          </a:bodyPr>
          <a:lstStyle/>
          <a:p>
            <a:pPr>
              <a:defRPr/>
            </a:pPr>
            <a:r>
              <a:rPr lang="es-MX" u="sng" dirty="0" smtClean="0">
                <a:solidFill>
                  <a:srgbClr val="C00000"/>
                </a:solidFill>
              </a:rPr>
              <a:t>Trastornos de ansiedad</a:t>
            </a:r>
          </a:p>
          <a:p>
            <a:pPr lvl="1">
              <a:defRPr/>
            </a:pPr>
            <a:r>
              <a:rPr lang="es-MX" dirty="0" smtClean="0"/>
              <a:t>Pocos estudios de vulnerabilidad familiar (excepto Tr.A)</a:t>
            </a:r>
          </a:p>
          <a:p>
            <a:pPr lvl="1">
              <a:defRPr/>
            </a:pPr>
            <a:endParaRPr lang="es-MX" dirty="0" smtClean="0"/>
          </a:p>
          <a:p>
            <a:pPr>
              <a:defRPr/>
            </a:pPr>
            <a:r>
              <a:rPr lang="es-MX" sz="1900" dirty="0" smtClean="0"/>
              <a:t>Schreier y col (2008):</a:t>
            </a:r>
          </a:p>
          <a:p>
            <a:pPr lvl="1">
              <a:defRPr/>
            </a:pPr>
            <a:r>
              <a:rPr lang="es-MX" sz="1900" dirty="0" smtClean="0"/>
              <a:t>Prevalencia de cualquier trastorno de ansiedad</a:t>
            </a:r>
          </a:p>
          <a:p>
            <a:pPr lvl="3">
              <a:buFont typeface="Wingdings 2" pitchFamily="18" charset="2"/>
              <a:buNone/>
              <a:defRPr/>
            </a:pPr>
            <a:r>
              <a:rPr lang="es-MX" sz="1700" dirty="0" smtClean="0"/>
              <a:t>Madre 27.4% vs Hijos 33%</a:t>
            </a:r>
          </a:p>
          <a:p>
            <a:pPr lvl="1">
              <a:defRPr/>
            </a:pPr>
            <a:r>
              <a:rPr lang="es-MX" sz="1900" dirty="0" smtClean="0"/>
              <a:t>Asociación por trastornos específicos</a:t>
            </a:r>
          </a:p>
          <a:p>
            <a:pPr lvl="3">
              <a:buFont typeface="Wingdings 2" pitchFamily="18" charset="2"/>
              <a:buNone/>
              <a:defRPr/>
            </a:pPr>
            <a:r>
              <a:rPr lang="es-MX" sz="1700" dirty="0" smtClean="0"/>
              <a:t>Más alta en trastorno de angustia, fobia y ansiedad de separación</a:t>
            </a:r>
          </a:p>
          <a:p>
            <a:pPr lvl="3">
              <a:buFont typeface="Wingdings 2" pitchFamily="18" charset="2"/>
              <a:buNone/>
              <a:defRPr/>
            </a:pPr>
            <a:r>
              <a:rPr lang="es-MX" sz="1700" dirty="0" smtClean="0"/>
              <a:t>Tasa de ansiedad hijos de madres </a:t>
            </a:r>
          </a:p>
          <a:p>
            <a:pPr lvl="4">
              <a:defRPr/>
            </a:pPr>
            <a:r>
              <a:rPr lang="es-MX" sz="1700" dirty="0" smtClean="0"/>
              <a:t>sin </a:t>
            </a:r>
            <a:r>
              <a:rPr lang="es-MX" sz="1700" dirty="0" err="1" smtClean="0"/>
              <a:t>dx</a:t>
            </a:r>
            <a:r>
              <a:rPr lang="es-MX" sz="1700" dirty="0" smtClean="0"/>
              <a:t> – 30.7%</a:t>
            </a:r>
          </a:p>
          <a:p>
            <a:pPr lvl="4">
              <a:defRPr/>
            </a:pPr>
            <a:r>
              <a:rPr lang="es-MX" sz="1700" dirty="0" smtClean="0"/>
              <a:t>con </a:t>
            </a:r>
            <a:r>
              <a:rPr lang="es-MX" sz="1700" dirty="0" err="1" smtClean="0"/>
              <a:t>dx</a:t>
            </a:r>
            <a:r>
              <a:rPr lang="es-MX" sz="1700" dirty="0" smtClean="0"/>
              <a:t> y peor deterioro – 43.5%</a:t>
            </a:r>
          </a:p>
          <a:p>
            <a:pPr lvl="4">
              <a:defRPr/>
            </a:pPr>
            <a:r>
              <a:rPr lang="es-MX" sz="1700" dirty="0" smtClean="0"/>
              <a:t>con </a:t>
            </a:r>
            <a:r>
              <a:rPr lang="es-MX" sz="1700" dirty="0" err="1" smtClean="0"/>
              <a:t>dx</a:t>
            </a:r>
            <a:r>
              <a:rPr lang="es-MX" sz="1700" dirty="0" smtClean="0"/>
              <a:t> y edad de inicio más temprana – 41%</a:t>
            </a:r>
          </a:p>
          <a:p>
            <a:pPr lvl="4">
              <a:defRPr/>
            </a:pPr>
            <a:r>
              <a:rPr lang="es-MX" sz="1700" dirty="0" smtClean="0"/>
              <a:t> con </a:t>
            </a:r>
            <a:r>
              <a:rPr lang="es-MX" sz="1700" dirty="0" err="1" smtClean="0"/>
              <a:t>dx</a:t>
            </a:r>
            <a:r>
              <a:rPr lang="es-MX" sz="1700" dirty="0" smtClean="0"/>
              <a:t> y al menos dos comorbilidades – 45.6%</a:t>
            </a:r>
            <a:endParaRPr lang="es-MX" dirty="0"/>
          </a:p>
        </p:txBody>
      </p:sp>
      <p:sp>
        <p:nvSpPr>
          <p:cNvPr id="4" name="3 Marcador de contenido"/>
          <p:cNvSpPr txBox="1">
            <a:spLocks/>
          </p:cNvSpPr>
          <p:nvPr/>
        </p:nvSpPr>
        <p:spPr>
          <a:xfrm>
            <a:off x="5472099" y="6354325"/>
            <a:ext cx="3431955" cy="219075"/>
          </a:xfrm>
          <a:prstGeom prst="rect">
            <a:avLst/>
          </a:prstGeom>
        </p:spPr>
        <p:txBody>
          <a:bodyPr/>
          <a:lstStyle/>
          <a:p>
            <a:pPr marL="274320" indent="-274320" algn="r" fontAlgn="auto">
              <a:spcBef>
                <a:spcPct val="20000"/>
              </a:spcBef>
              <a:spcAft>
                <a:spcPts val="0"/>
              </a:spcAft>
              <a:buClr>
                <a:schemeClr val="accent3"/>
              </a:buClr>
              <a:buSzPct val="95000"/>
              <a:buFont typeface="Wingdings 2"/>
              <a:buNone/>
              <a:defRPr/>
            </a:pPr>
            <a:r>
              <a:rPr lang="es-MX" sz="1000" dirty="0" err="1">
                <a:latin typeface="+mn-lt"/>
                <a:cs typeface="+mn-cs"/>
              </a:rPr>
              <a:t>Shreier</a:t>
            </a:r>
            <a:r>
              <a:rPr lang="es-MX" sz="1000" dirty="0">
                <a:latin typeface="+mn-lt"/>
                <a:cs typeface="+mn-cs"/>
              </a:rPr>
              <a:t> A, </a:t>
            </a:r>
            <a:r>
              <a:rPr lang="es-MX" sz="1000" dirty="0" err="1">
                <a:latin typeface="+mn-lt"/>
                <a:cs typeface="+mn-cs"/>
              </a:rPr>
              <a:t>et.al</a:t>
            </a:r>
            <a:r>
              <a:rPr lang="es-MX" sz="1000" dirty="0">
                <a:latin typeface="+mn-lt"/>
                <a:cs typeface="+mn-cs"/>
              </a:rPr>
              <a:t>. Br J</a:t>
            </a:r>
            <a:r>
              <a:rPr lang="en-US" sz="1000" dirty="0">
                <a:latin typeface="+mn-lt"/>
                <a:cs typeface="+mn-cs"/>
              </a:rPr>
              <a:t>Psychiatry; 2008(192), 308-319.</a:t>
            </a:r>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a:spLocks noGrp="1"/>
          </p:cNvSpPr>
          <p:nvPr>
            <p:ph type="title"/>
          </p:nvPr>
        </p:nvSpPr>
        <p:spPr/>
        <p:txBody>
          <a:bodyPr/>
          <a:lstStyle/>
          <a:p>
            <a:r>
              <a:rPr lang="es-MX" sz="3600" smtClean="0">
                <a:solidFill>
                  <a:srgbClr val="04617B"/>
                </a:solidFill>
              </a:rPr>
              <a:t>Historia familiar en psicopatología</a:t>
            </a:r>
            <a:endParaRPr lang="es-MX" smtClean="0"/>
          </a:p>
        </p:txBody>
      </p:sp>
      <p:sp>
        <p:nvSpPr>
          <p:cNvPr id="20483" name="2 Marcador de contenido"/>
          <p:cNvSpPr>
            <a:spLocks noGrp="1"/>
          </p:cNvSpPr>
          <p:nvPr>
            <p:ph idx="1"/>
          </p:nvPr>
        </p:nvSpPr>
        <p:spPr/>
        <p:txBody>
          <a:bodyPr/>
          <a:lstStyle/>
          <a:p>
            <a:r>
              <a:rPr lang="es-MX" u="sng" dirty="0" smtClean="0">
                <a:solidFill>
                  <a:srgbClr val="C00000"/>
                </a:solidFill>
              </a:rPr>
              <a:t>Trastornos por  Abuso de sustancias</a:t>
            </a:r>
          </a:p>
          <a:p>
            <a:pPr lvl="1">
              <a:buNone/>
            </a:pPr>
            <a:endParaRPr lang="es-MX" dirty="0" smtClean="0"/>
          </a:p>
          <a:p>
            <a:pPr lvl="1"/>
            <a:r>
              <a:rPr lang="es-MX" dirty="0" err="1" smtClean="0"/>
              <a:t>Merikangas</a:t>
            </a:r>
            <a:r>
              <a:rPr lang="es-MX" dirty="0" smtClean="0"/>
              <a:t> y cols (1998), analizaron los familiares del probando:</a:t>
            </a:r>
          </a:p>
          <a:p>
            <a:pPr lvl="2"/>
            <a:r>
              <a:rPr lang="es-MX" dirty="0" smtClean="0"/>
              <a:t>OR 4.5 para dependencia a drogas </a:t>
            </a:r>
          </a:p>
          <a:p>
            <a:pPr lvl="2"/>
            <a:r>
              <a:rPr lang="es-MX" dirty="0" smtClean="0"/>
              <a:t>OR 2.0 para dependencia a alcohol</a:t>
            </a:r>
          </a:p>
          <a:p>
            <a:pPr lvl="2"/>
            <a:r>
              <a:rPr lang="es-MX" dirty="0" smtClean="0"/>
              <a:t>Hubo evidencia de agregación familiar para una droga de abuso predominante</a:t>
            </a:r>
          </a:p>
          <a:p>
            <a:pPr lvl="2"/>
            <a:endParaRPr lang="es-MX" dirty="0" smtClean="0"/>
          </a:p>
        </p:txBody>
      </p:sp>
      <p:sp>
        <p:nvSpPr>
          <p:cNvPr id="4" name="3 Marcador de contenido"/>
          <p:cNvSpPr txBox="1">
            <a:spLocks/>
          </p:cNvSpPr>
          <p:nvPr/>
        </p:nvSpPr>
        <p:spPr>
          <a:xfrm>
            <a:off x="3994150" y="6588125"/>
            <a:ext cx="4737100" cy="219075"/>
          </a:xfrm>
          <a:prstGeom prst="rect">
            <a:avLst/>
          </a:prstGeom>
        </p:spPr>
        <p:txBody>
          <a:bodyPr/>
          <a:lstStyle/>
          <a:p>
            <a:pPr marL="274320" indent="-274320" algn="r" fontAlgn="auto">
              <a:spcBef>
                <a:spcPct val="20000"/>
              </a:spcBef>
              <a:spcAft>
                <a:spcPts val="0"/>
              </a:spcAft>
              <a:buClr>
                <a:schemeClr val="accent3"/>
              </a:buClr>
              <a:buSzPct val="95000"/>
              <a:buFont typeface="Wingdings 2"/>
              <a:buNone/>
              <a:defRPr/>
            </a:pPr>
            <a:r>
              <a:rPr lang="es-MX" sz="1000" dirty="0" err="1">
                <a:latin typeface="+mn-lt"/>
                <a:cs typeface="+mn-cs"/>
              </a:rPr>
              <a:t>Merikangas</a:t>
            </a:r>
            <a:r>
              <a:rPr lang="es-MX" sz="1000" dirty="0">
                <a:latin typeface="+mn-lt"/>
                <a:cs typeface="+mn-cs"/>
              </a:rPr>
              <a:t> KR, </a:t>
            </a:r>
            <a:r>
              <a:rPr lang="es-MX" sz="1000" dirty="0" err="1">
                <a:latin typeface="+mn-lt"/>
                <a:cs typeface="+mn-cs"/>
              </a:rPr>
              <a:t>et.al</a:t>
            </a:r>
            <a:r>
              <a:rPr lang="es-MX" sz="1000" dirty="0">
                <a:latin typeface="+mn-lt"/>
                <a:cs typeface="+mn-cs"/>
              </a:rPr>
              <a:t>. </a:t>
            </a:r>
            <a:r>
              <a:rPr lang="es-MX" sz="1000" dirty="0" err="1">
                <a:latin typeface="+mn-lt"/>
                <a:cs typeface="+mn-cs"/>
              </a:rPr>
              <a:t>Arch</a:t>
            </a:r>
            <a:r>
              <a:rPr lang="es-MX" sz="1000" dirty="0">
                <a:latin typeface="+mn-lt"/>
                <a:cs typeface="+mn-cs"/>
              </a:rPr>
              <a:t> Gen </a:t>
            </a:r>
            <a:r>
              <a:rPr lang="en-US" sz="1000" dirty="0">
                <a:latin typeface="+mn-lt"/>
                <a:cs typeface="+mn-cs"/>
              </a:rPr>
              <a:t>Psychiatry; 1998(55), 973-979.</a:t>
            </a:r>
          </a:p>
        </p:txBody>
      </p:sp>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3 Título"/>
          <p:cNvSpPr>
            <a:spLocks noGrp="1"/>
          </p:cNvSpPr>
          <p:nvPr>
            <p:ph type="title"/>
          </p:nvPr>
        </p:nvSpPr>
        <p:spPr>
          <a:xfrm>
            <a:off x="457200" y="704850"/>
            <a:ext cx="8229600" cy="1143000"/>
          </a:xfrm>
        </p:spPr>
        <p:txBody>
          <a:bodyPr/>
          <a:lstStyle/>
          <a:p>
            <a:pPr lvl="1">
              <a:defRPr/>
            </a:pPr>
            <a:r>
              <a:rPr lang="es-MX" sz="3600" dirty="0" smtClean="0">
                <a:latin typeface="+mj-lt"/>
              </a:rPr>
              <a:t>Estudio Dunedin</a:t>
            </a:r>
          </a:p>
        </p:txBody>
      </p:sp>
      <p:pic>
        <p:nvPicPr>
          <p:cNvPr id="21507" name="Picture 2"/>
          <p:cNvPicPr>
            <a:picLocks noChangeAspect="1" noChangeArrowheads="1"/>
          </p:cNvPicPr>
          <p:nvPr/>
        </p:nvPicPr>
        <p:blipFill>
          <a:blip r:embed="rId3" cstate="print"/>
          <a:srcRect/>
          <a:stretch>
            <a:fillRect/>
          </a:stretch>
        </p:blipFill>
        <p:spPr bwMode="auto">
          <a:xfrm>
            <a:off x="304800" y="2273299"/>
            <a:ext cx="8401050" cy="3720985"/>
          </a:xfrm>
          <a:prstGeom prst="rect">
            <a:avLst/>
          </a:prstGeom>
          <a:noFill/>
          <a:ln w="9525">
            <a:noFill/>
            <a:miter lim="800000"/>
            <a:headEnd/>
            <a:tailEnd/>
          </a:ln>
        </p:spPr>
      </p:pic>
      <p:sp>
        <p:nvSpPr>
          <p:cNvPr id="8" name="7 Rectángulo"/>
          <p:cNvSpPr/>
          <p:nvPr/>
        </p:nvSpPr>
        <p:spPr>
          <a:xfrm>
            <a:off x="6705600" y="6338888"/>
            <a:ext cx="2039938" cy="246062"/>
          </a:xfrm>
          <a:prstGeom prst="rect">
            <a:avLst/>
          </a:prstGeom>
        </p:spPr>
        <p:txBody>
          <a:bodyPr wrap="none">
            <a:spAutoFit/>
          </a:bodyPr>
          <a:lstStyle/>
          <a:p>
            <a:pPr>
              <a:defRPr/>
            </a:pPr>
            <a:r>
              <a:rPr lang="es-MX" sz="1000" dirty="0">
                <a:latin typeface="+mn-lt"/>
              </a:rPr>
              <a:t>http://dunedinstudy.otago.ac.nz</a:t>
            </a:r>
          </a:p>
        </p:txBody>
      </p:sp>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6 Título"/>
          <p:cNvSpPr>
            <a:spLocks noGrp="1"/>
          </p:cNvSpPr>
          <p:nvPr>
            <p:ph type="title"/>
          </p:nvPr>
        </p:nvSpPr>
        <p:spPr>
          <a:xfrm>
            <a:off x="2591780" y="1088740"/>
            <a:ext cx="3664750" cy="624095"/>
          </a:xfrm>
        </p:spPr>
        <p:txBody>
          <a:bodyPr/>
          <a:lstStyle/>
          <a:p>
            <a:pPr algn="ctr" eaLnBrk="1" hangingPunct="1">
              <a:defRPr/>
            </a:pPr>
            <a:r>
              <a:rPr lang="es-MX" sz="3600" kern="0" dirty="0" smtClean="0">
                <a:solidFill>
                  <a:srgbClr val="04617B"/>
                </a:solidFill>
              </a:rPr>
              <a:t>Estudio Dunedin</a:t>
            </a:r>
            <a:endParaRPr lang="es-MX" dirty="0" smtClean="0"/>
          </a:p>
        </p:txBody>
      </p:sp>
      <p:sp>
        <p:nvSpPr>
          <p:cNvPr id="22531" name="5 Marcador de contenido"/>
          <p:cNvSpPr>
            <a:spLocks noGrp="1"/>
          </p:cNvSpPr>
          <p:nvPr>
            <p:ph sz="half" idx="1"/>
          </p:nvPr>
        </p:nvSpPr>
        <p:spPr>
          <a:xfrm>
            <a:off x="349250" y="2195513"/>
            <a:ext cx="4312760" cy="4433887"/>
          </a:xfrm>
        </p:spPr>
        <p:txBody>
          <a:bodyPr/>
          <a:lstStyle/>
          <a:p>
            <a:pPr lvl="1" eaLnBrk="1" hangingPunct="1"/>
            <a:r>
              <a:rPr lang="es-MX" dirty="0" smtClean="0"/>
              <a:t>Cohorte de nacimientos (Abril 1972-Marzo 1973)</a:t>
            </a:r>
          </a:p>
          <a:p>
            <a:pPr lvl="1" eaLnBrk="1" hangingPunct="1"/>
            <a:r>
              <a:rPr lang="es-MX" dirty="0" smtClean="0"/>
              <a:t>Reclutamiento a los 3 años de edad (91%)</a:t>
            </a:r>
          </a:p>
          <a:p>
            <a:pPr lvl="1" eaLnBrk="1" hangingPunct="1"/>
            <a:r>
              <a:rPr lang="es-MX" dirty="0" smtClean="0"/>
              <a:t>Valoraciones de seguimiento</a:t>
            </a:r>
          </a:p>
          <a:p>
            <a:pPr lvl="2" eaLnBrk="1" hangingPunct="1"/>
            <a:r>
              <a:rPr lang="es-MX" dirty="0" smtClean="0"/>
              <a:t>5, 7, 9, 11, 12, 15, 18, 21, 26 y 32 años</a:t>
            </a:r>
          </a:p>
          <a:p>
            <a:pPr lvl="1" eaLnBrk="1" hangingPunct="1"/>
            <a:r>
              <a:rPr lang="es-MX" dirty="0" smtClean="0"/>
              <a:t>N= 1015 (51% masculinos)</a:t>
            </a:r>
          </a:p>
          <a:p>
            <a:pPr lvl="1" eaLnBrk="1" hangingPunct="1"/>
            <a:endParaRPr lang="es-MX" dirty="0" smtClean="0"/>
          </a:p>
        </p:txBody>
      </p:sp>
      <p:sp>
        <p:nvSpPr>
          <p:cNvPr id="5" name="3 Marcador de contenido"/>
          <p:cNvSpPr txBox="1">
            <a:spLocks/>
          </p:cNvSpPr>
          <p:nvPr/>
        </p:nvSpPr>
        <p:spPr bwMode="auto">
          <a:xfrm>
            <a:off x="3994150" y="6588125"/>
            <a:ext cx="4737100" cy="219075"/>
          </a:xfrm>
          <a:prstGeom prst="rect">
            <a:avLst/>
          </a:prstGeom>
          <a:noFill/>
          <a:ln w="9525">
            <a:noFill/>
            <a:miter lim="800000"/>
            <a:headEnd/>
            <a:tailEnd/>
          </a:ln>
        </p:spPr>
        <p:txBody>
          <a:bodyPr/>
          <a:lstStyle/>
          <a:p>
            <a:pPr marL="274320" indent="-274320" algn="r" fontAlgn="auto">
              <a:spcBef>
                <a:spcPct val="20000"/>
              </a:spcBef>
              <a:spcAft>
                <a:spcPts val="0"/>
              </a:spcAft>
              <a:buClr>
                <a:schemeClr val="accent3"/>
              </a:buClr>
              <a:buSzPct val="95000"/>
              <a:buFont typeface="Wingdings 2"/>
              <a:buNone/>
              <a:defRPr/>
            </a:pPr>
            <a:r>
              <a:rPr lang="es-MX" sz="1000">
                <a:latin typeface="+mn-lt"/>
                <a:cs typeface="+mn-cs"/>
              </a:rPr>
              <a:t>Moffitt TE, et.al. </a:t>
            </a:r>
            <a:r>
              <a:rPr lang="en-US" sz="1000">
                <a:latin typeface="+mn-lt"/>
                <a:cs typeface="+mn-cs"/>
              </a:rPr>
              <a:t>Cambridge, England: Cambridge University Press; 2001.</a:t>
            </a:r>
            <a:endParaRPr lang="en-US" sz="1000" dirty="0">
              <a:latin typeface="+mn-lt"/>
              <a:cs typeface="+mn-cs"/>
            </a:endParaRPr>
          </a:p>
        </p:txBody>
      </p:sp>
      <p:sp>
        <p:nvSpPr>
          <p:cNvPr id="22533" name="5 Marcador de contenido"/>
          <p:cNvSpPr>
            <a:spLocks noGrp="1"/>
          </p:cNvSpPr>
          <p:nvPr>
            <p:ph sz="half" idx="2"/>
          </p:nvPr>
        </p:nvSpPr>
        <p:spPr>
          <a:xfrm>
            <a:off x="4797025" y="2123855"/>
            <a:ext cx="4038600" cy="3780420"/>
          </a:xfrm>
        </p:spPr>
        <p:txBody>
          <a:bodyPr/>
          <a:lstStyle/>
          <a:p>
            <a:r>
              <a:rPr lang="es-MX" sz="2400" dirty="0" smtClean="0"/>
              <a:t>En las etapas de evaluación, se han examinado la salud física y mental:</a:t>
            </a:r>
          </a:p>
          <a:p>
            <a:pPr lvl="1">
              <a:buFont typeface="Arial" charset="0"/>
              <a:buChar char="•"/>
            </a:pPr>
            <a:r>
              <a:rPr lang="es-MX" sz="2000" dirty="0" smtClean="0"/>
              <a:t>Dentales</a:t>
            </a:r>
          </a:p>
          <a:p>
            <a:pPr lvl="1">
              <a:buFont typeface="Arial" charset="0"/>
              <a:buChar char="•"/>
            </a:pPr>
            <a:r>
              <a:rPr lang="es-MX" sz="2000" dirty="0" smtClean="0"/>
              <a:t>Muestras sanguíneas</a:t>
            </a:r>
          </a:p>
          <a:p>
            <a:pPr lvl="1">
              <a:buFont typeface="Arial" charset="0"/>
              <a:buChar char="•"/>
            </a:pPr>
            <a:r>
              <a:rPr lang="es-MX" sz="2000" dirty="0" smtClean="0"/>
              <a:t>Test psicológicos</a:t>
            </a:r>
          </a:p>
          <a:p>
            <a:pPr lvl="1">
              <a:buFont typeface="Arial" charset="0"/>
              <a:buChar char="•"/>
            </a:pPr>
            <a:r>
              <a:rPr lang="es-MX" sz="2000" dirty="0" smtClean="0"/>
              <a:t>Entrevistas relacionadas a conducta y familia</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2 Marcador de contenido"/>
          <p:cNvSpPr>
            <a:spLocks noGrp="1"/>
          </p:cNvSpPr>
          <p:nvPr>
            <p:ph sz="half" idx="1"/>
          </p:nvPr>
        </p:nvSpPr>
        <p:spPr>
          <a:xfrm>
            <a:off x="386535" y="773704"/>
            <a:ext cx="5511800" cy="5085565"/>
          </a:xfrm>
        </p:spPr>
        <p:txBody>
          <a:bodyPr/>
          <a:lstStyle/>
          <a:p>
            <a:pPr eaLnBrk="1" hangingPunct="1">
              <a:buFont typeface="Wingdings 2" pitchFamily="18" charset="2"/>
              <a:buNone/>
            </a:pPr>
            <a:r>
              <a:rPr lang="es-MX" dirty="0" smtClean="0"/>
              <a:t>	</a:t>
            </a:r>
            <a:r>
              <a:rPr lang="es-MX" sz="2400" dirty="0" smtClean="0"/>
              <a:t>¿Los cambios y condiciones psicológicas y conductuales son heredadas?</a:t>
            </a:r>
          </a:p>
          <a:p>
            <a:pPr lvl="1" eaLnBrk="1" hangingPunct="1"/>
            <a:r>
              <a:rPr lang="es-MX" sz="2000" dirty="0" smtClean="0"/>
              <a:t>Siglo XIX</a:t>
            </a:r>
          </a:p>
          <a:p>
            <a:pPr lvl="2" eaLnBrk="1" hangingPunct="1"/>
            <a:r>
              <a:rPr lang="es-MX" sz="1800" dirty="0" smtClean="0"/>
              <a:t>F. Galton (1865) </a:t>
            </a:r>
            <a:r>
              <a:rPr lang="es-MX" sz="1800" i="1" dirty="0" smtClean="0"/>
              <a:t>“Hereditary Talent and Character”</a:t>
            </a:r>
          </a:p>
          <a:p>
            <a:pPr lvl="2" eaLnBrk="1" hangingPunct="1"/>
            <a:r>
              <a:rPr lang="es-MX" sz="1800" dirty="0" smtClean="0"/>
              <a:t>Emil Kraepelin: Base hereditaria de los trastornos psiquiátricos</a:t>
            </a:r>
          </a:p>
          <a:p>
            <a:pPr lvl="1" eaLnBrk="1" hangingPunct="1"/>
            <a:r>
              <a:rPr lang="es-MX" sz="2000" dirty="0" smtClean="0"/>
              <a:t>Siglo XX</a:t>
            </a:r>
          </a:p>
          <a:p>
            <a:pPr lvl="2" eaLnBrk="1" hangingPunct="1"/>
            <a:r>
              <a:rPr lang="es-MX" sz="1800" dirty="0" smtClean="0"/>
              <a:t>Desarrollo metodológico</a:t>
            </a:r>
          </a:p>
          <a:p>
            <a:pPr lvl="2" eaLnBrk="1" hangingPunct="1"/>
            <a:r>
              <a:rPr lang="es-MX" sz="1800" dirty="0" smtClean="0"/>
              <a:t>Estudios de familias, de gemelos y d</a:t>
            </a:r>
            <a:r>
              <a:rPr lang="es-MX" dirty="0" smtClean="0"/>
              <a:t>e adopción</a:t>
            </a:r>
          </a:p>
          <a:p>
            <a:pPr lvl="2" eaLnBrk="1" hangingPunct="1"/>
            <a:endParaRPr lang="es-MX" dirty="0" smtClean="0"/>
          </a:p>
          <a:p>
            <a:pPr lvl="2" eaLnBrk="1" hangingPunct="1"/>
            <a:r>
              <a:rPr lang="es-MX" dirty="0" smtClean="0"/>
              <a:t>SXXI   </a:t>
            </a:r>
            <a:r>
              <a:rPr lang="es-MX" dirty="0" smtClean="0">
                <a:solidFill>
                  <a:srgbClr val="FF0000"/>
                </a:solidFill>
              </a:rPr>
              <a:t>GENOMA</a:t>
            </a:r>
          </a:p>
        </p:txBody>
      </p:sp>
      <p:pic>
        <p:nvPicPr>
          <p:cNvPr id="7172" name="Picture 4"/>
          <p:cNvPicPr>
            <a:picLocks noChangeAspect="1" noChangeArrowheads="1"/>
          </p:cNvPicPr>
          <p:nvPr/>
        </p:nvPicPr>
        <p:blipFill>
          <a:blip r:embed="rId3" cstate="print"/>
          <a:srcRect/>
          <a:stretch>
            <a:fillRect/>
          </a:stretch>
        </p:blipFill>
        <p:spPr bwMode="auto">
          <a:xfrm>
            <a:off x="7061200" y="2051050"/>
            <a:ext cx="1454150" cy="1974850"/>
          </a:xfrm>
          <a:prstGeom prst="rect">
            <a:avLst/>
          </a:prstGeom>
          <a:noFill/>
          <a:ln w="9525">
            <a:noFill/>
            <a:miter lim="800000"/>
            <a:headEnd/>
            <a:tailEnd/>
          </a:ln>
        </p:spPr>
      </p:pic>
      <p:pic>
        <p:nvPicPr>
          <p:cNvPr id="7173" name="Picture 5"/>
          <p:cNvPicPr>
            <a:picLocks noChangeAspect="1" noChangeArrowheads="1"/>
          </p:cNvPicPr>
          <p:nvPr/>
        </p:nvPicPr>
        <p:blipFill>
          <a:blip r:embed="rId4" cstate="print"/>
          <a:srcRect/>
          <a:stretch>
            <a:fillRect/>
          </a:stretch>
        </p:blipFill>
        <p:spPr bwMode="auto">
          <a:xfrm>
            <a:off x="6108700" y="4140200"/>
            <a:ext cx="1485900" cy="2089150"/>
          </a:xfrm>
          <a:prstGeom prst="rect">
            <a:avLst/>
          </a:prstGeom>
          <a:noFill/>
          <a:ln w="9525">
            <a:noFill/>
            <a:miter lim="800000"/>
            <a:headEnd/>
            <a:tailEnd/>
          </a:ln>
        </p:spPr>
      </p:pic>
      <p:sp>
        <p:nvSpPr>
          <p:cNvPr id="6" name="3 Marcador de contenido"/>
          <p:cNvSpPr>
            <a:spLocks noGrp="1"/>
          </p:cNvSpPr>
          <p:nvPr>
            <p:ph sz="half" idx="2"/>
          </p:nvPr>
        </p:nvSpPr>
        <p:spPr>
          <a:xfrm>
            <a:off x="3194050" y="6407150"/>
            <a:ext cx="5537200" cy="450850"/>
          </a:xfrm>
        </p:spPr>
        <p:txBody>
          <a:bodyPr>
            <a:noAutofit/>
          </a:bodyPr>
          <a:lstStyle/>
          <a:p>
            <a:pPr marL="274320" indent="-274320" algn="r" eaLnBrk="1" fontAlgn="auto" hangingPunct="1">
              <a:spcAft>
                <a:spcPts val="0"/>
              </a:spcAft>
              <a:buClr>
                <a:schemeClr val="accent3"/>
              </a:buClr>
              <a:buFont typeface="Wingdings 2"/>
              <a:buNone/>
              <a:defRPr/>
            </a:pPr>
            <a:r>
              <a:rPr lang="es-MX" sz="1000" dirty="0" err="1" smtClean="0"/>
              <a:t>Burmeister</a:t>
            </a:r>
            <a:r>
              <a:rPr lang="es-MX" sz="1000" dirty="0" smtClean="0"/>
              <a:t> M, </a:t>
            </a:r>
            <a:r>
              <a:rPr lang="es-MX" sz="1000" dirty="0" err="1" smtClean="0"/>
              <a:t>McInnis</a:t>
            </a:r>
            <a:r>
              <a:rPr lang="es-MX" sz="1000" dirty="0" smtClean="0"/>
              <a:t> MG &amp; </a:t>
            </a:r>
            <a:r>
              <a:rPr lang="es-MX" sz="1000" dirty="0" err="1" smtClean="0"/>
              <a:t>Zollner</a:t>
            </a:r>
            <a:r>
              <a:rPr lang="es-MX" sz="1000" dirty="0" smtClean="0"/>
              <a:t> S. </a:t>
            </a:r>
            <a:r>
              <a:rPr lang="es-MX" sz="1000" dirty="0" err="1" smtClean="0"/>
              <a:t>Nature</a:t>
            </a:r>
            <a:r>
              <a:rPr lang="es-MX" sz="1000" dirty="0" smtClean="0"/>
              <a:t> </a:t>
            </a:r>
            <a:r>
              <a:rPr lang="es-MX" sz="1000" dirty="0" err="1" smtClean="0"/>
              <a:t>Reviews</a:t>
            </a:r>
            <a:r>
              <a:rPr lang="es-MX" sz="1000" dirty="0" smtClean="0"/>
              <a:t> </a:t>
            </a:r>
            <a:r>
              <a:rPr lang="es-MX" sz="1000" dirty="0" err="1" smtClean="0"/>
              <a:t>Genetics</a:t>
            </a:r>
            <a:r>
              <a:rPr lang="en-US" sz="1000" dirty="0" smtClean="0"/>
              <a:t>; 2008 (9) 527-540.</a:t>
            </a:r>
          </a:p>
          <a:p>
            <a:pPr marL="274320" indent="-274320" algn="r" eaLnBrk="1" fontAlgn="auto" hangingPunct="1">
              <a:spcAft>
                <a:spcPts val="0"/>
              </a:spcAft>
              <a:buClr>
                <a:schemeClr val="accent3"/>
              </a:buClr>
              <a:buFont typeface="Wingdings 2"/>
              <a:buNone/>
              <a:defRPr/>
            </a:pPr>
            <a:r>
              <a:rPr lang="en-US" sz="1000" dirty="0" err="1" smtClean="0"/>
              <a:t>Leboyer</a:t>
            </a:r>
            <a:r>
              <a:rPr lang="en-US" sz="1000" dirty="0" smtClean="0"/>
              <a:t> M &amp; </a:t>
            </a:r>
            <a:r>
              <a:rPr lang="en-US" sz="1000" dirty="0" err="1" smtClean="0"/>
              <a:t>Bellivier</a:t>
            </a:r>
            <a:r>
              <a:rPr lang="en-US" sz="1000" dirty="0" smtClean="0"/>
              <a:t> F. Psychiatric genetics; </a:t>
            </a:r>
            <a:r>
              <a:rPr lang="en-US" sz="1000" dirty="0" err="1" smtClean="0"/>
              <a:t>Metods</a:t>
            </a:r>
            <a:r>
              <a:rPr lang="en-US" sz="1000" dirty="0" smtClean="0"/>
              <a:t> and reviews; Humana Press, 2003.</a:t>
            </a:r>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2" name="Picture 19"/>
          <p:cNvPicPr>
            <a:picLocks noChangeAspect="1" noChangeArrowheads="1"/>
          </p:cNvPicPr>
          <p:nvPr/>
        </p:nvPicPr>
        <p:blipFill>
          <a:blip r:embed="rId3" cstate="print"/>
          <a:srcRect/>
          <a:stretch>
            <a:fillRect/>
          </a:stretch>
        </p:blipFill>
        <p:spPr bwMode="auto">
          <a:xfrm>
            <a:off x="386535" y="953725"/>
            <a:ext cx="7981950" cy="514350"/>
          </a:xfrm>
          <a:prstGeom prst="rect">
            <a:avLst/>
          </a:prstGeom>
          <a:noFill/>
          <a:ln w="9525">
            <a:noFill/>
            <a:miter lim="800000"/>
            <a:headEnd/>
            <a:tailEnd/>
          </a:ln>
        </p:spPr>
      </p:pic>
      <p:grpSp>
        <p:nvGrpSpPr>
          <p:cNvPr id="2" name="7 Grupo"/>
          <p:cNvGrpSpPr>
            <a:grpSpLocks/>
          </p:cNvGrpSpPr>
          <p:nvPr/>
        </p:nvGrpSpPr>
        <p:grpSpPr bwMode="auto">
          <a:xfrm>
            <a:off x="386535" y="1673805"/>
            <a:ext cx="8048625" cy="1170130"/>
            <a:chOff x="547688" y="2781300"/>
            <a:chExt cx="8048625" cy="1520825"/>
          </a:xfrm>
        </p:grpSpPr>
        <p:pic>
          <p:nvPicPr>
            <p:cNvPr id="23573" name="Picture 6"/>
            <p:cNvPicPr>
              <a:picLocks noChangeAspect="1" noChangeArrowheads="1"/>
            </p:cNvPicPr>
            <p:nvPr/>
          </p:nvPicPr>
          <p:blipFill>
            <a:blip r:embed="rId4" cstate="print"/>
            <a:srcRect/>
            <a:stretch>
              <a:fillRect/>
            </a:stretch>
          </p:blipFill>
          <p:spPr bwMode="auto">
            <a:xfrm>
              <a:off x="547688" y="2781300"/>
              <a:ext cx="8048625" cy="1295400"/>
            </a:xfrm>
            <a:prstGeom prst="rect">
              <a:avLst/>
            </a:prstGeom>
            <a:noFill/>
            <a:ln w="9525">
              <a:noFill/>
              <a:miter lim="800000"/>
              <a:headEnd/>
              <a:tailEnd/>
            </a:ln>
          </p:spPr>
        </p:pic>
        <p:pic>
          <p:nvPicPr>
            <p:cNvPr id="23574" name="Picture 7"/>
            <p:cNvPicPr>
              <a:picLocks noChangeAspect="1" noChangeArrowheads="1"/>
            </p:cNvPicPr>
            <p:nvPr/>
          </p:nvPicPr>
          <p:blipFill>
            <a:blip r:embed="rId5" cstate="print"/>
            <a:srcRect/>
            <a:stretch>
              <a:fillRect/>
            </a:stretch>
          </p:blipFill>
          <p:spPr bwMode="auto">
            <a:xfrm>
              <a:off x="5902325" y="4025900"/>
              <a:ext cx="2581275" cy="276225"/>
            </a:xfrm>
            <a:prstGeom prst="rect">
              <a:avLst/>
            </a:prstGeom>
            <a:noFill/>
            <a:ln w="9525">
              <a:noFill/>
              <a:miter lim="800000"/>
              <a:headEnd/>
              <a:tailEnd/>
            </a:ln>
          </p:spPr>
        </p:pic>
      </p:grpSp>
      <p:pic>
        <p:nvPicPr>
          <p:cNvPr id="21509" name="Picture 14"/>
          <p:cNvPicPr>
            <a:picLocks noChangeAspect="1" noChangeArrowheads="1"/>
          </p:cNvPicPr>
          <p:nvPr/>
        </p:nvPicPr>
        <p:blipFill>
          <a:blip r:embed="rId6" cstate="print"/>
          <a:srcRect/>
          <a:stretch>
            <a:fillRect/>
          </a:stretch>
        </p:blipFill>
        <p:spPr bwMode="auto">
          <a:xfrm>
            <a:off x="251520" y="4239090"/>
            <a:ext cx="8658225" cy="1575175"/>
          </a:xfrm>
          <a:prstGeom prst="rect">
            <a:avLst/>
          </a:prstGeom>
          <a:noFill/>
          <a:ln w="9525">
            <a:noFill/>
            <a:miter lim="800000"/>
            <a:headEnd/>
            <a:tailEnd/>
          </a:ln>
        </p:spPr>
      </p:pic>
      <p:pic>
        <p:nvPicPr>
          <p:cNvPr id="21516" name="Picture 17"/>
          <p:cNvPicPr>
            <a:picLocks noChangeAspect="1" noChangeArrowheads="1"/>
          </p:cNvPicPr>
          <p:nvPr/>
        </p:nvPicPr>
        <p:blipFill>
          <a:blip r:embed="rId7" cstate="print"/>
          <a:srcRect/>
          <a:stretch>
            <a:fillRect/>
          </a:stretch>
        </p:blipFill>
        <p:spPr bwMode="auto">
          <a:xfrm>
            <a:off x="251520" y="2753925"/>
            <a:ext cx="8769350" cy="1029564"/>
          </a:xfrm>
          <a:prstGeom prst="rect">
            <a:avLst/>
          </a:prstGeom>
          <a:noFill/>
          <a:ln w="9525">
            <a:noFill/>
            <a:miter lim="800000"/>
            <a:headEnd/>
            <a:tailEnd/>
          </a:ln>
        </p:spPr>
      </p:pic>
      <p:pic>
        <p:nvPicPr>
          <p:cNvPr id="23566" name="Picture 19"/>
          <p:cNvPicPr>
            <a:picLocks noChangeAspect="1" noChangeArrowheads="1"/>
          </p:cNvPicPr>
          <p:nvPr/>
        </p:nvPicPr>
        <p:blipFill>
          <a:blip r:embed="rId3" cstate="print"/>
          <a:srcRect/>
          <a:stretch>
            <a:fillRect/>
          </a:stretch>
        </p:blipFill>
        <p:spPr bwMode="auto">
          <a:xfrm>
            <a:off x="1060450" y="6229350"/>
            <a:ext cx="7378700" cy="51435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6 Grupo"/>
          <p:cNvGrpSpPr>
            <a:grpSpLocks/>
          </p:cNvGrpSpPr>
          <p:nvPr/>
        </p:nvGrpSpPr>
        <p:grpSpPr bwMode="auto">
          <a:xfrm>
            <a:off x="1331640" y="2393885"/>
            <a:ext cx="6703575" cy="1555750"/>
            <a:chOff x="1149350" y="4851400"/>
            <a:chExt cx="6089650" cy="1555750"/>
          </a:xfrm>
        </p:grpSpPr>
        <p:pic>
          <p:nvPicPr>
            <p:cNvPr id="3" name="Picture 12"/>
            <p:cNvPicPr>
              <a:picLocks noChangeAspect="1" noChangeArrowheads="1"/>
            </p:cNvPicPr>
            <p:nvPr/>
          </p:nvPicPr>
          <p:blipFill>
            <a:blip r:embed="rId3" cstate="print"/>
            <a:srcRect/>
            <a:stretch>
              <a:fillRect/>
            </a:stretch>
          </p:blipFill>
          <p:spPr bwMode="auto">
            <a:xfrm>
              <a:off x="1149350" y="4851400"/>
              <a:ext cx="5991225" cy="1495425"/>
            </a:xfrm>
            <a:prstGeom prst="rect">
              <a:avLst/>
            </a:prstGeom>
            <a:noFill/>
            <a:ln w="9525">
              <a:noFill/>
              <a:miter lim="800000"/>
              <a:headEnd/>
              <a:tailEnd/>
            </a:ln>
          </p:spPr>
        </p:pic>
        <p:pic>
          <p:nvPicPr>
            <p:cNvPr id="4" name="Picture 13"/>
            <p:cNvPicPr>
              <a:picLocks noChangeAspect="1" noChangeArrowheads="1"/>
            </p:cNvPicPr>
            <p:nvPr/>
          </p:nvPicPr>
          <p:blipFill>
            <a:blip r:embed="rId4" cstate="print"/>
            <a:srcRect/>
            <a:stretch>
              <a:fillRect/>
            </a:stretch>
          </p:blipFill>
          <p:spPr bwMode="auto">
            <a:xfrm>
              <a:off x="4486275" y="6216650"/>
              <a:ext cx="2752725" cy="190500"/>
            </a:xfrm>
            <a:prstGeom prst="rect">
              <a:avLst/>
            </a:prstGeom>
            <a:noFill/>
            <a:ln w="9525">
              <a:noFill/>
              <a:miter lim="800000"/>
              <a:headEnd/>
              <a:tailEnd/>
            </a:ln>
          </p:spPr>
        </p:pic>
      </p:grpSp>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5 Grupo"/>
          <p:cNvGrpSpPr>
            <a:grpSpLocks/>
          </p:cNvGrpSpPr>
          <p:nvPr/>
        </p:nvGrpSpPr>
        <p:grpSpPr bwMode="auto">
          <a:xfrm>
            <a:off x="293688" y="2095500"/>
            <a:ext cx="8556625" cy="2800350"/>
            <a:chOff x="294343" y="1562100"/>
            <a:chExt cx="8555313" cy="2800350"/>
          </a:xfrm>
        </p:grpSpPr>
        <p:pic>
          <p:nvPicPr>
            <p:cNvPr id="24580"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94343" y="1562100"/>
              <a:ext cx="8555313" cy="2425700"/>
            </a:xfrm>
            <a:prstGeom prst="rect">
              <a:avLst/>
            </a:prstGeom>
            <a:noFill/>
            <a:ln w="9525">
              <a:noFill/>
              <a:miter lim="800000"/>
              <a:headEnd/>
              <a:tailEnd/>
            </a:ln>
          </p:spPr>
        </p:pic>
        <p:pic>
          <p:nvPicPr>
            <p:cNvPr id="24581"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797425" y="3971925"/>
              <a:ext cx="3952875" cy="390525"/>
            </a:xfrm>
            <a:prstGeom prst="rect">
              <a:avLst/>
            </a:prstGeom>
            <a:noFill/>
            <a:ln w="9525">
              <a:noFill/>
              <a:miter lim="800000"/>
              <a:headEnd/>
              <a:tailEnd/>
            </a:ln>
          </p:spPr>
        </p:pic>
      </p:grpSp>
      <p:sp>
        <p:nvSpPr>
          <p:cNvPr id="5" name="4 Título"/>
          <p:cNvSpPr>
            <a:spLocks noGrp="1"/>
          </p:cNvSpPr>
          <p:nvPr>
            <p:ph type="title"/>
          </p:nvPr>
        </p:nvSpPr>
        <p:spPr/>
        <p:txBody>
          <a:bodyPr/>
          <a:lstStyle/>
          <a:p>
            <a:pPr>
              <a:defRPr/>
            </a:pPr>
            <a:r>
              <a:rPr lang="es-MX" sz="3600" dirty="0" smtClean="0"/>
              <a:t>Artículo</a:t>
            </a:r>
            <a:endParaRPr lang="es-MX" sz="3600" dirty="0"/>
          </a:p>
        </p:txBody>
      </p:sp>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p:cNvSpPr>
            <a:spLocks noGrp="1"/>
          </p:cNvSpPr>
          <p:nvPr>
            <p:ph type="title"/>
          </p:nvPr>
        </p:nvSpPr>
        <p:spPr/>
        <p:txBody>
          <a:bodyPr/>
          <a:lstStyle/>
          <a:p>
            <a:r>
              <a:rPr lang="es-MX" sz="3600" dirty="0" smtClean="0"/>
              <a:t>Objetivo</a:t>
            </a:r>
          </a:p>
        </p:txBody>
      </p:sp>
      <p:sp>
        <p:nvSpPr>
          <p:cNvPr id="25603" name="2 Marcador de contenido"/>
          <p:cNvSpPr>
            <a:spLocks noGrp="1"/>
          </p:cNvSpPr>
          <p:nvPr>
            <p:ph idx="1"/>
          </p:nvPr>
        </p:nvSpPr>
        <p:spPr>
          <a:xfrm>
            <a:off x="457200" y="2335213"/>
            <a:ext cx="7981950" cy="2027237"/>
          </a:xfrm>
        </p:spPr>
        <p:txBody>
          <a:bodyPr>
            <a:normAutofit fontScale="92500" lnSpcReduction="10000"/>
          </a:bodyPr>
          <a:lstStyle/>
          <a:p>
            <a:pPr algn="ctr">
              <a:defRPr/>
            </a:pPr>
            <a:r>
              <a:rPr lang="es-MX" b="1" dirty="0" smtClean="0"/>
              <a:t>Evaluar si la historia familiar está asociada con 4 indicadores clínicos </a:t>
            </a:r>
            <a:r>
              <a:rPr lang="es-MX" dirty="0" smtClean="0"/>
              <a:t>(</a:t>
            </a:r>
            <a:r>
              <a:rPr lang="es-MX" dirty="0" smtClean="0">
                <a:solidFill>
                  <a:srgbClr val="FF0000"/>
                </a:solidFill>
              </a:rPr>
              <a:t>recurrencia</a:t>
            </a:r>
            <a:r>
              <a:rPr lang="es-MX" dirty="0" smtClean="0"/>
              <a:t>, </a:t>
            </a:r>
            <a:r>
              <a:rPr lang="es-MX" b="1" dirty="0" smtClean="0">
                <a:solidFill>
                  <a:srgbClr val="7030A0"/>
                </a:solidFill>
              </a:rPr>
              <a:t>deterioro</a:t>
            </a:r>
            <a:r>
              <a:rPr lang="es-MX" dirty="0" smtClean="0"/>
              <a:t>, </a:t>
            </a:r>
            <a:r>
              <a:rPr lang="es-MX" b="1" dirty="0" smtClean="0">
                <a:solidFill>
                  <a:srgbClr val="0070C0"/>
                </a:solidFill>
              </a:rPr>
              <a:t>uso de servicios De Salud  Mental,</a:t>
            </a:r>
            <a:r>
              <a:rPr lang="es-MX" dirty="0" smtClean="0"/>
              <a:t> y </a:t>
            </a:r>
            <a:r>
              <a:rPr lang="es-MX" b="1" dirty="0" smtClean="0">
                <a:solidFill>
                  <a:srgbClr val="00B050"/>
                </a:solidFill>
              </a:rPr>
              <a:t>edad de inicio</a:t>
            </a:r>
            <a:r>
              <a:rPr lang="es-MX" dirty="0" smtClean="0"/>
              <a:t>) </a:t>
            </a:r>
            <a:r>
              <a:rPr lang="es-MX" b="1" dirty="0" smtClean="0"/>
              <a:t>en relación con 4 trastornos psiquiátricos  </a:t>
            </a:r>
            <a:r>
              <a:rPr lang="es-MX" b="1" dirty="0" err="1" smtClean="0"/>
              <a:t>especificos</a:t>
            </a:r>
            <a:r>
              <a:rPr lang="es-MX" dirty="0" smtClean="0"/>
              <a:t> </a:t>
            </a:r>
            <a:r>
              <a:rPr lang="es-MX" sz="1700" b="1" u="sng" dirty="0" smtClean="0">
                <a:solidFill>
                  <a:srgbClr val="C00000"/>
                </a:solidFill>
              </a:rPr>
              <a:t>(depresión mayor, trastornos de ansiedad, dependencia a alcohol y dependencia a drogas).</a:t>
            </a:r>
            <a:endParaRPr lang="es-MX" b="1" u="sng" dirty="0" smtClean="0">
              <a:solidFill>
                <a:srgbClr val="C00000"/>
              </a:solidFill>
            </a:endParaRPr>
          </a:p>
        </p:txBody>
      </p:sp>
    </p:spTree>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Título"/>
          <p:cNvSpPr>
            <a:spLocks noGrp="1"/>
          </p:cNvSpPr>
          <p:nvPr>
            <p:ph type="title"/>
          </p:nvPr>
        </p:nvSpPr>
        <p:spPr/>
        <p:txBody>
          <a:bodyPr/>
          <a:lstStyle/>
          <a:p>
            <a:r>
              <a:rPr lang="es-MX" sz="3600" smtClean="0"/>
              <a:t>Diseño del Estudio</a:t>
            </a:r>
          </a:p>
        </p:txBody>
      </p:sp>
      <p:sp>
        <p:nvSpPr>
          <p:cNvPr id="26627" name="2 Marcador de contenido"/>
          <p:cNvSpPr>
            <a:spLocks noGrp="1"/>
          </p:cNvSpPr>
          <p:nvPr>
            <p:ph idx="1"/>
          </p:nvPr>
        </p:nvSpPr>
        <p:spPr/>
        <p:txBody>
          <a:bodyPr/>
          <a:lstStyle/>
          <a:p>
            <a:endParaRPr lang="es-MX" smtClean="0"/>
          </a:p>
          <a:p>
            <a:endParaRPr lang="es-MX" smtClean="0"/>
          </a:p>
          <a:p>
            <a:r>
              <a:rPr lang="es-MX" smtClean="0"/>
              <a:t>Cohorte</a:t>
            </a:r>
          </a:p>
          <a:p>
            <a:r>
              <a:rPr lang="es-MX" smtClean="0"/>
              <a:t>Prospectivo</a:t>
            </a:r>
          </a:p>
          <a:p>
            <a:r>
              <a:rPr lang="es-MX" smtClean="0"/>
              <a:t>Longitudinal</a:t>
            </a:r>
          </a:p>
        </p:txBody>
      </p:sp>
    </p:spTree>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Título"/>
          <p:cNvSpPr>
            <a:spLocks noGrp="1"/>
          </p:cNvSpPr>
          <p:nvPr>
            <p:ph type="title"/>
          </p:nvPr>
        </p:nvSpPr>
        <p:spPr>
          <a:xfrm>
            <a:off x="521550" y="683695"/>
            <a:ext cx="8229600" cy="540060"/>
          </a:xfrm>
        </p:spPr>
        <p:txBody>
          <a:bodyPr/>
          <a:lstStyle/>
          <a:p>
            <a:pPr algn="ctr"/>
            <a:r>
              <a:rPr lang="es-MX" sz="3600" dirty="0" smtClean="0"/>
              <a:t>Método</a:t>
            </a:r>
          </a:p>
        </p:txBody>
      </p:sp>
      <p:sp>
        <p:nvSpPr>
          <p:cNvPr id="27651" name="2 Marcador de contenido"/>
          <p:cNvSpPr>
            <a:spLocks noGrp="1"/>
          </p:cNvSpPr>
          <p:nvPr>
            <p:ph idx="1"/>
          </p:nvPr>
        </p:nvSpPr>
        <p:spPr>
          <a:xfrm>
            <a:off x="566555" y="1223755"/>
            <a:ext cx="8229600" cy="4389437"/>
          </a:xfrm>
        </p:spPr>
        <p:txBody>
          <a:bodyPr/>
          <a:lstStyle/>
          <a:p>
            <a:pPr>
              <a:buFont typeface="Wingdings 2" pitchFamily="18" charset="2"/>
              <a:buNone/>
            </a:pPr>
            <a:endParaRPr lang="es-MX" sz="2400" b="1" dirty="0" smtClean="0"/>
          </a:p>
          <a:p>
            <a:pPr>
              <a:buFont typeface="Wingdings 2" pitchFamily="18" charset="2"/>
              <a:buNone/>
            </a:pPr>
            <a:r>
              <a:rPr lang="es-MX" sz="2400" b="1" dirty="0" smtClean="0"/>
              <a:t>PARTICIPANTES</a:t>
            </a:r>
          </a:p>
          <a:p>
            <a:r>
              <a:rPr lang="es-MX" sz="2400" dirty="0" smtClean="0"/>
              <a:t>Miembros del Estudio Dunedin</a:t>
            </a:r>
          </a:p>
          <a:p>
            <a:pPr lvl="1"/>
            <a:r>
              <a:rPr lang="es-MX" sz="2000" dirty="0" smtClean="0"/>
              <a:t>Cohorte de nacimientos de un año </a:t>
            </a:r>
          </a:p>
          <a:p>
            <a:pPr lvl="3">
              <a:buFont typeface="Wingdings 2" pitchFamily="18" charset="2"/>
              <a:buNone/>
            </a:pPr>
            <a:r>
              <a:rPr lang="es-MX" sz="1800" dirty="0" smtClean="0"/>
              <a:t>abril 72/marzo 73</a:t>
            </a:r>
          </a:p>
          <a:p>
            <a:pPr lvl="1"/>
            <a:r>
              <a:rPr lang="es-MX" sz="2000" dirty="0" smtClean="0"/>
              <a:t>Evaluaciones de seguimiento</a:t>
            </a:r>
          </a:p>
          <a:p>
            <a:pPr lvl="3">
              <a:buFont typeface="Wingdings 2" pitchFamily="18" charset="2"/>
              <a:buNone/>
            </a:pPr>
            <a:r>
              <a:rPr lang="es-MX" sz="1800" dirty="0" smtClean="0"/>
              <a:t>5, 7, 9, 11, 13, 15, 18, 21, 26 y 32</a:t>
            </a:r>
          </a:p>
          <a:p>
            <a:pPr lvl="1"/>
            <a:r>
              <a:rPr lang="es-MX" sz="2000" dirty="0" smtClean="0"/>
              <a:t>Se reporto información de 1015 participantes</a:t>
            </a:r>
          </a:p>
          <a:p>
            <a:pPr lvl="3">
              <a:buFont typeface="Wingdings 2" pitchFamily="18" charset="2"/>
              <a:buNone/>
            </a:pPr>
            <a:r>
              <a:rPr lang="es-MX" sz="1800" dirty="0" smtClean="0"/>
              <a:t>96.7% (n=981), 50.9% masculinos</a:t>
            </a:r>
          </a:p>
          <a:p>
            <a:pPr lvl="1"/>
            <a:r>
              <a:rPr lang="es-MX" sz="2000" dirty="0" smtClean="0"/>
              <a:t>Representa todos los niveles socioeconómicos</a:t>
            </a:r>
          </a:p>
          <a:p>
            <a:pPr lvl="1"/>
            <a:r>
              <a:rPr lang="es-MX" sz="2000" dirty="0" smtClean="0"/>
              <a:t>Consentimiento informado y aprobación por comités</a:t>
            </a:r>
          </a:p>
        </p:txBody>
      </p:sp>
      <p:sp>
        <p:nvSpPr>
          <p:cNvPr id="4" name="3 Marcador de contenido"/>
          <p:cNvSpPr txBox="1">
            <a:spLocks/>
          </p:cNvSpPr>
          <p:nvPr/>
        </p:nvSpPr>
        <p:spPr>
          <a:xfrm>
            <a:off x="4260850" y="6407150"/>
            <a:ext cx="4470400" cy="266700"/>
          </a:xfrm>
          <a:prstGeom prst="rect">
            <a:avLst/>
          </a:prstGeom>
        </p:spPr>
        <p:txBody>
          <a:bodyPr/>
          <a:lstStyle/>
          <a:p>
            <a:pPr marL="273050" indent="-273050" algn="r">
              <a:spcBef>
                <a:spcPct val="20000"/>
              </a:spcBef>
              <a:buClr>
                <a:srgbClr val="0BD0D9"/>
              </a:buClr>
              <a:buSzPct val="95000"/>
              <a:buFont typeface="Wingdings 2" pitchFamily="18" charset="2"/>
              <a:buNone/>
              <a:defRPr/>
            </a:pPr>
            <a:r>
              <a:rPr lang="es-MX" sz="1000" dirty="0" err="1">
                <a:latin typeface="+mn-lt"/>
                <a:cs typeface="+mn-cs"/>
              </a:rPr>
              <a:t>Milne</a:t>
            </a:r>
            <a:r>
              <a:rPr lang="es-MX" sz="1000" dirty="0">
                <a:latin typeface="+mn-lt"/>
                <a:cs typeface="+mn-cs"/>
              </a:rPr>
              <a:t> BJ, </a:t>
            </a:r>
            <a:r>
              <a:rPr lang="es-MX" sz="1000" dirty="0" err="1">
                <a:latin typeface="+mn-lt"/>
                <a:cs typeface="+mn-cs"/>
              </a:rPr>
              <a:t>et.al</a:t>
            </a:r>
            <a:r>
              <a:rPr lang="es-MX" sz="1000" dirty="0">
                <a:latin typeface="+mn-lt"/>
                <a:cs typeface="+mn-cs"/>
              </a:rPr>
              <a:t>. </a:t>
            </a:r>
            <a:r>
              <a:rPr lang="en-US" sz="1000" dirty="0" err="1">
                <a:latin typeface="+mn-lt"/>
                <a:cs typeface="+mn-cs"/>
              </a:rPr>
              <a:t>Psychol</a:t>
            </a:r>
            <a:r>
              <a:rPr lang="en-US" sz="1000" dirty="0">
                <a:latin typeface="+mn-lt"/>
                <a:cs typeface="+mn-cs"/>
              </a:rPr>
              <a:t> Med. 2008(38): 1793-1802.</a:t>
            </a:r>
          </a:p>
        </p:txBody>
      </p:sp>
    </p:spTree>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Título"/>
          <p:cNvSpPr>
            <a:spLocks noGrp="1"/>
          </p:cNvSpPr>
          <p:nvPr>
            <p:ph type="title"/>
          </p:nvPr>
        </p:nvSpPr>
        <p:spPr/>
        <p:txBody>
          <a:bodyPr/>
          <a:lstStyle/>
          <a:p>
            <a:r>
              <a:rPr lang="es-MX" sz="3600" smtClean="0">
                <a:solidFill>
                  <a:srgbClr val="04617B"/>
                </a:solidFill>
              </a:rPr>
              <a:t>Método</a:t>
            </a:r>
            <a:endParaRPr lang="es-MX" smtClean="0"/>
          </a:p>
        </p:txBody>
      </p:sp>
      <p:sp>
        <p:nvSpPr>
          <p:cNvPr id="28675" name="2 Marcador de contenido"/>
          <p:cNvSpPr>
            <a:spLocks noGrp="1"/>
          </p:cNvSpPr>
          <p:nvPr>
            <p:ph idx="1"/>
          </p:nvPr>
        </p:nvSpPr>
        <p:spPr/>
        <p:txBody>
          <a:bodyPr/>
          <a:lstStyle/>
          <a:p>
            <a:pPr>
              <a:buFont typeface="Wingdings 2" pitchFamily="18" charset="2"/>
              <a:buNone/>
            </a:pPr>
            <a:r>
              <a:rPr lang="es-MX" b="1" smtClean="0"/>
              <a:t>HISTORIA FAMILIAR DE TRASTORNOS</a:t>
            </a:r>
          </a:p>
          <a:p>
            <a:r>
              <a:rPr lang="es-MX" smtClean="0"/>
              <a:t>Información obtenida entre </a:t>
            </a:r>
            <a:r>
              <a:rPr lang="es-MX" b="1" smtClean="0"/>
              <a:t>2003 y 2005</a:t>
            </a:r>
          </a:p>
          <a:p>
            <a:pPr lvl="1">
              <a:buFont typeface="Wingdings 2" pitchFamily="18" charset="2"/>
              <a:buNone/>
            </a:pPr>
            <a:r>
              <a:rPr lang="es-MX" smtClean="0"/>
              <a:t>Padres, abuelos y hermanos (&gt;10 años)</a:t>
            </a:r>
          </a:p>
          <a:p>
            <a:pPr lvl="1">
              <a:buFont typeface="Wingdings 2" pitchFamily="18" charset="2"/>
              <a:buNone/>
            </a:pPr>
            <a:r>
              <a:rPr lang="es-MX" smtClean="0"/>
              <a:t>Se busco interrogar a 3 informantes por miembro familiar</a:t>
            </a:r>
          </a:p>
          <a:p>
            <a:pPr lvl="2"/>
            <a:r>
              <a:rPr lang="es-MX" smtClean="0"/>
              <a:t>80.5% </a:t>
            </a:r>
            <a:r>
              <a:rPr lang="es-MX" b="1" smtClean="0"/>
              <a:t>(3)</a:t>
            </a:r>
            <a:r>
              <a:rPr lang="es-MX" smtClean="0"/>
              <a:t>, 15.7% </a:t>
            </a:r>
            <a:r>
              <a:rPr lang="es-MX" b="1" smtClean="0"/>
              <a:t>(2)</a:t>
            </a:r>
            <a:r>
              <a:rPr lang="es-MX" smtClean="0"/>
              <a:t> y 3.8% </a:t>
            </a:r>
            <a:r>
              <a:rPr lang="es-MX" b="1" smtClean="0"/>
              <a:t>(1)</a:t>
            </a:r>
          </a:p>
          <a:p>
            <a:pPr lvl="1">
              <a:buFont typeface="Wingdings 2" pitchFamily="18" charset="2"/>
              <a:buNone/>
            </a:pPr>
            <a:r>
              <a:rPr lang="es-MX" smtClean="0"/>
              <a:t>7856 informantes </a:t>
            </a:r>
          </a:p>
          <a:p>
            <a:pPr lvl="2"/>
            <a:r>
              <a:rPr lang="es-MX" smtClean="0"/>
              <a:t>8 miembros por familia, 3-16</a:t>
            </a:r>
          </a:p>
          <a:p>
            <a:pPr lvl="2"/>
            <a:r>
              <a:rPr lang="es-MX" smtClean="0"/>
              <a:t>3764 (1 grado), 4092 de (2 grado)</a:t>
            </a:r>
          </a:p>
        </p:txBody>
      </p:sp>
    </p:spTree>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Título"/>
          <p:cNvSpPr>
            <a:spLocks noGrp="1"/>
          </p:cNvSpPr>
          <p:nvPr>
            <p:ph type="title"/>
          </p:nvPr>
        </p:nvSpPr>
        <p:spPr/>
        <p:txBody>
          <a:bodyPr/>
          <a:lstStyle/>
          <a:p>
            <a:r>
              <a:rPr lang="es-MX" sz="3600" smtClean="0"/>
              <a:t>Método</a:t>
            </a:r>
          </a:p>
        </p:txBody>
      </p:sp>
      <p:sp>
        <p:nvSpPr>
          <p:cNvPr id="28675" name="2 Marcador de contenido"/>
          <p:cNvSpPr>
            <a:spLocks noGrp="1"/>
          </p:cNvSpPr>
          <p:nvPr>
            <p:ph idx="1"/>
          </p:nvPr>
        </p:nvSpPr>
        <p:spPr>
          <a:xfrm>
            <a:off x="457200" y="1935163"/>
            <a:ext cx="8337550" cy="4389437"/>
          </a:xfrm>
        </p:spPr>
        <p:txBody>
          <a:bodyPr>
            <a:normAutofit/>
          </a:bodyPr>
          <a:lstStyle/>
          <a:p>
            <a:pPr>
              <a:buFont typeface="Wingdings 2" pitchFamily="18" charset="2"/>
              <a:buNone/>
              <a:defRPr/>
            </a:pPr>
            <a:r>
              <a:rPr lang="es-MX" b="1" dirty="0" smtClean="0"/>
              <a:t>HISTORIA FAMILIAR DE TRASTORNOS</a:t>
            </a:r>
          </a:p>
          <a:p>
            <a:pPr>
              <a:defRPr/>
            </a:pPr>
            <a:r>
              <a:rPr lang="es-MX" i="1" dirty="0" err="1" smtClean="0"/>
              <a:t>Family</a:t>
            </a:r>
            <a:r>
              <a:rPr lang="es-MX" i="1" dirty="0" smtClean="0"/>
              <a:t> </a:t>
            </a:r>
            <a:r>
              <a:rPr lang="es-MX" i="1" dirty="0" err="1" smtClean="0"/>
              <a:t>History</a:t>
            </a:r>
            <a:r>
              <a:rPr lang="es-MX" i="1" dirty="0" smtClean="0"/>
              <a:t> </a:t>
            </a:r>
            <a:r>
              <a:rPr lang="es-MX" i="1" dirty="0" err="1" smtClean="0"/>
              <a:t>Screen</a:t>
            </a:r>
            <a:r>
              <a:rPr lang="es-MX" i="1" dirty="0" smtClean="0"/>
              <a:t> </a:t>
            </a:r>
            <a:r>
              <a:rPr lang="es-MX" dirty="0" smtClean="0"/>
              <a:t>(FHS)</a:t>
            </a:r>
          </a:p>
          <a:p>
            <a:pPr lvl="2">
              <a:defRPr/>
            </a:pPr>
            <a:r>
              <a:rPr lang="es-MX" dirty="0" smtClean="0"/>
              <a:t>Valores</a:t>
            </a:r>
            <a:r>
              <a:rPr lang="es-MX" i="1" dirty="0" smtClean="0"/>
              <a:t> </a:t>
            </a:r>
            <a:r>
              <a:rPr lang="es-MX" i="1" dirty="0" smtClean="0">
                <a:latin typeface="Symbol" pitchFamily="18" charset="2"/>
              </a:rPr>
              <a:t>k </a:t>
            </a:r>
            <a:r>
              <a:rPr lang="es-MX" i="1" dirty="0" smtClean="0"/>
              <a:t> </a:t>
            </a:r>
            <a:r>
              <a:rPr lang="es-MX" dirty="0" smtClean="0"/>
              <a:t>test-</a:t>
            </a:r>
            <a:r>
              <a:rPr lang="es-MX" dirty="0" err="1" smtClean="0"/>
              <a:t>retest</a:t>
            </a:r>
            <a:r>
              <a:rPr lang="es-MX" dirty="0" smtClean="0"/>
              <a:t> </a:t>
            </a:r>
            <a:r>
              <a:rPr lang="es-MX" sz="1500" dirty="0" smtClean="0"/>
              <a:t>- 15 meses</a:t>
            </a:r>
          </a:p>
          <a:p>
            <a:pPr lvl="3">
              <a:buFont typeface="Wingdings 2" pitchFamily="18" charset="2"/>
              <a:buNone/>
              <a:defRPr/>
            </a:pPr>
            <a:r>
              <a:rPr lang="es-MX" sz="1600" dirty="0" smtClean="0"/>
              <a:t>0.56 Depresión, 0.52 Ansiedad, 0.61 Abuso Alch y 0.66 Abuso Drog</a:t>
            </a:r>
          </a:p>
          <a:p>
            <a:pPr lvl="2">
              <a:defRPr/>
            </a:pPr>
            <a:r>
              <a:rPr lang="es-MX" dirty="0" err="1" smtClean="0"/>
              <a:t>Esp</a:t>
            </a:r>
            <a:r>
              <a:rPr lang="es-MX" dirty="0" smtClean="0"/>
              <a:t> (87.6/89.4), </a:t>
            </a:r>
            <a:r>
              <a:rPr lang="es-MX" dirty="0" err="1" smtClean="0"/>
              <a:t>Sen</a:t>
            </a:r>
            <a:r>
              <a:rPr lang="es-MX" dirty="0" smtClean="0"/>
              <a:t> (67.6/71.1)</a:t>
            </a:r>
          </a:p>
          <a:p>
            <a:pPr lvl="2">
              <a:defRPr/>
            </a:pPr>
            <a:r>
              <a:rPr lang="es-MX" dirty="0" smtClean="0"/>
              <a:t>VPP (64.2/56.9), VPN (88.4/94.6)</a:t>
            </a:r>
          </a:p>
          <a:p>
            <a:pPr lvl="2">
              <a:buFont typeface="Wingdings 2" pitchFamily="18" charset="2"/>
              <a:buNone/>
              <a:defRPr/>
            </a:pPr>
            <a:endParaRPr lang="es-MX" dirty="0" smtClean="0"/>
          </a:p>
          <a:p>
            <a:pPr lvl="2">
              <a:defRPr/>
            </a:pPr>
            <a:r>
              <a:rPr lang="es-MX" sz="2000" dirty="0" smtClean="0"/>
              <a:t>Pregunta de cribado</a:t>
            </a:r>
          </a:p>
          <a:p>
            <a:pPr lvl="3">
              <a:buFont typeface="Wingdings 2" pitchFamily="18" charset="2"/>
              <a:buNone/>
              <a:defRPr/>
            </a:pPr>
            <a:r>
              <a:rPr lang="es-MX" sz="1400" dirty="0" smtClean="0"/>
              <a:t>¿Alguien en la lista de familiares ha tenido ataques repentinos o haya sentido pánico?</a:t>
            </a:r>
          </a:p>
          <a:p>
            <a:pPr lvl="2">
              <a:defRPr/>
            </a:pPr>
            <a:r>
              <a:rPr lang="es-MX" sz="2000" dirty="0" smtClean="0"/>
              <a:t>Pregunta para definición del síntoma</a:t>
            </a:r>
          </a:p>
          <a:p>
            <a:pPr lvl="3">
              <a:buFont typeface="Wingdings 2" pitchFamily="18" charset="2"/>
              <a:buNone/>
              <a:defRPr/>
            </a:pPr>
            <a:r>
              <a:rPr lang="es-MX" sz="1400" dirty="0" smtClean="0"/>
              <a:t>¿Tenía esa persona ataques de miedo extremo o pánico, incluso aunque no había nada a que temer?</a:t>
            </a:r>
          </a:p>
        </p:txBody>
      </p:sp>
      <p:sp>
        <p:nvSpPr>
          <p:cNvPr id="4" name="3 Marcador de contenido"/>
          <p:cNvSpPr txBox="1">
            <a:spLocks/>
          </p:cNvSpPr>
          <p:nvPr/>
        </p:nvSpPr>
        <p:spPr>
          <a:xfrm>
            <a:off x="3994150" y="6588125"/>
            <a:ext cx="4737100" cy="219075"/>
          </a:xfrm>
          <a:prstGeom prst="rect">
            <a:avLst/>
          </a:prstGeom>
        </p:spPr>
        <p:txBody>
          <a:bodyPr/>
          <a:lstStyle/>
          <a:p>
            <a:pPr marL="274320" indent="-274320" algn="r" fontAlgn="auto">
              <a:spcBef>
                <a:spcPct val="20000"/>
              </a:spcBef>
              <a:spcAft>
                <a:spcPts val="0"/>
              </a:spcAft>
              <a:buClr>
                <a:schemeClr val="accent3"/>
              </a:buClr>
              <a:buSzPct val="95000"/>
              <a:buFont typeface="Wingdings 2"/>
              <a:buNone/>
              <a:defRPr/>
            </a:pPr>
            <a:r>
              <a:rPr lang="es-MX" sz="1000" dirty="0" err="1">
                <a:latin typeface="+mn-lt"/>
                <a:cs typeface="+mn-cs"/>
              </a:rPr>
              <a:t>Weissman</a:t>
            </a:r>
            <a:r>
              <a:rPr lang="es-MX" sz="1000" dirty="0">
                <a:latin typeface="+mn-lt"/>
                <a:cs typeface="+mn-cs"/>
              </a:rPr>
              <a:t> MM, </a:t>
            </a:r>
            <a:r>
              <a:rPr lang="es-MX" sz="1000" dirty="0" err="1">
                <a:latin typeface="+mn-lt"/>
                <a:cs typeface="+mn-cs"/>
              </a:rPr>
              <a:t>et.al</a:t>
            </a:r>
            <a:r>
              <a:rPr lang="es-MX" sz="1000" dirty="0">
                <a:latin typeface="+mn-lt"/>
                <a:cs typeface="+mn-cs"/>
              </a:rPr>
              <a:t>. </a:t>
            </a:r>
            <a:r>
              <a:rPr lang="en-US" sz="1000" dirty="0">
                <a:latin typeface="+mn-lt"/>
                <a:cs typeface="+mn-cs"/>
              </a:rPr>
              <a:t>Arch Gen Psychiatry; </a:t>
            </a:r>
            <a:r>
              <a:rPr lang="en-US" sz="1000" dirty="0" smtClean="0">
                <a:latin typeface="+mn-lt"/>
                <a:cs typeface="+mn-cs"/>
              </a:rPr>
              <a:t>2007(57</a:t>
            </a:r>
            <a:r>
              <a:rPr lang="en-US" sz="1000" dirty="0">
                <a:latin typeface="+mn-lt"/>
                <a:cs typeface="+mn-cs"/>
              </a:rPr>
              <a:t>), 675-682.</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75">
                                            <p:txEl>
                                              <p:pRg st="7" end="7"/>
                                            </p:txEl>
                                          </p:spTgt>
                                        </p:tgtEl>
                                        <p:attrNameLst>
                                          <p:attrName>style.visibility</p:attrName>
                                        </p:attrNameLst>
                                      </p:cBhvr>
                                      <p:to>
                                        <p:strVal val="visible"/>
                                      </p:to>
                                    </p:set>
                                    <p:animEffect transition="in" filter="fade">
                                      <p:cBhvr>
                                        <p:cTn id="7" dur="1000"/>
                                        <p:tgtEl>
                                          <p:spTgt spid="28675">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675">
                                            <p:txEl>
                                              <p:pRg st="8" end="8"/>
                                            </p:txEl>
                                          </p:spTgt>
                                        </p:tgtEl>
                                        <p:attrNameLst>
                                          <p:attrName>style.visibility</p:attrName>
                                        </p:attrNameLst>
                                      </p:cBhvr>
                                      <p:to>
                                        <p:strVal val="visible"/>
                                      </p:to>
                                    </p:set>
                                    <p:animEffect transition="in" filter="fade">
                                      <p:cBhvr>
                                        <p:cTn id="12" dur="1000"/>
                                        <p:tgtEl>
                                          <p:spTgt spid="28675">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675">
                                            <p:txEl>
                                              <p:pRg st="9" end="9"/>
                                            </p:txEl>
                                          </p:spTgt>
                                        </p:tgtEl>
                                        <p:attrNameLst>
                                          <p:attrName>style.visibility</p:attrName>
                                        </p:attrNameLst>
                                      </p:cBhvr>
                                      <p:to>
                                        <p:strVal val="visible"/>
                                      </p:to>
                                    </p:set>
                                    <p:animEffect transition="in" filter="fade">
                                      <p:cBhvr>
                                        <p:cTn id="17" dur="1000"/>
                                        <p:tgtEl>
                                          <p:spTgt spid="28675">
                                            <p:txEl>
                                              <p:pRg st="9" end="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675">
                                            <p:txEl>
                                              <p:pRg st="10" end="10"/>
                                            </p:txEl>
                                          </p:spTgt>
                                        </p:tgtEl>
                                        <p:attrNameLst>
                                          <p:attrName>style.visibility</p:attrName>
                                        </p:attrNameLst>
                                      </p:cBhvr>
                                      <p:to>
                                        <p:strVal val="visible"/>
                                      </p:to>
                                    </p:set>
                                    <p:animEffect transition="in" filter="fade">
                                      <p:cBhvr>
                                        <p:cTn id="22" dur="1000"/>
                                        <p:tgtEl>
                                          <p:spTgt spid="2867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Título"/>
          <p:cNvSpPr>
            <a:spLocks noGrp="1"/>
          </p:cNvSpPr>
          <p:nvPr>
            <p:ph type="title"/>
          </p:nvPr>
        </p:nvSpPr>
        <p:spPr>
          <a:xfrm>
            <a:off x="2861810" y="863715"/>
            <a:ext cx="3240360" cy="602940"/>
          </a:xfrm>
        </p:spPr>
        <p:txBody>
          <a:bodyPr/>
          <a:lstStyle/>
          <a:p>
            <a:pPr algn="ctr"/>
            <a:r>
              <a:rPr lang="es-MX" sz="3600" dirty="0" smtClean="0">
                <a:solidFill>
                  <a:srgbClr val="04617B"/>
                </a:solidFill>
              </a:rPr>
              <a:t>Método</a:t>
            </a:r>
            <a:endParaRPr lang="es-MX" dirty="0" smtClean="0"/>
          </a:p>
        </p:txBody>
      </p:sp>
      <p:sp>
        <p:nvSpPr>
          <p:cNvPr id="30723" name="2 Marcador de contenido"/>
          <p:cNvSpPr>
            <a:spLocks noGrp="1"/>
          </p:cNvSpPr>
          <p:nvPr>
            <p:ph idx="1"/>
          </p:nvPr>
        </p:nvSpPr>
        <p:spPr>
          <a:xfrm>
            <a:off x="431540" y="1673805"/>
            <a:ext cx="8229600" cy="4389437"/>
          </a:xfrm>
        </p:spPr>
        <p:txBody>
          <a:bodyPr/>
          <a:lstStyle/>
          <a:p>
            <a:pPr>
              <a:buFont typeface="Wingdings 2" pitchFamily="18" charset="2"/>
              <a:buNone/>
            </a:pPr>
            <a:r>
              <a:rPr lang="es-MX" b="1" dirty="0" smtClean="0"/>
              <a:t>HISTORIA FAMILIAR DE TRASTORNOS</a:t>
            </a:r>
          </a:p>
          <a:p>
            <a:r>
              <a:rPr lang="es-MX" sz="2400" dirty="0" smtClean="0"/>
              <a:t>Para ampliar la cobertura</a:t>
            </a:r>
          </a:p>
          <a:p>
            <a:pPr lvl="2">
              <a:buFont typeface="Wingdings 2" pitchFamily="18" charset="2"/>
              <a:buNone/>
            </a:pPr>
            <a:r>
              <a:rPr lang="es-MX" sz="2000" i="1" dirty="0" smtClean="0"/>
              <a:t>Short Michigan </a:t>
            </a:r>
            <a:r>
              <a:rPr lang="es-MX" sz="2000" i="1" dirty="0" err="1" smtClean="0"/>
              <a:t>Alcoholism</a:t>
            </a:r>
            <a:r>
              <a:rPr lang="es-MX" sz="2000" i="1" dirty="0" smtClean="0"/>
              <a:t> </a:t>
            </a:r>
            <a:r>
              <a:rPr lang="es-MX" sz="2000" i="1" dirty="0" err="1" smtClean="0"/>
              <a:t>Screening</a:t>
            </a:r>
            <a:r>
              <a:rPr lang="es-MX" sz="2000" i="1" dirty="0" smtClean="0"/>
              <a:t> Test</a:t>
            </a:r>
          </a:p>
          <a:p>
            <a:pPr lvl="2">
              <a:buFont typeface="Wingdings 2" pitchFamily="18" charset="2"/>
              <a:buNone/>
            </a:pPr>
            <a:r>
              <a:rPr lang="es-MX" sz="2000" i="1" dirty="0" err="1" smtClean="0"/>
              <a:t>Drug</a:t>
            </a:r>
            <a:r>
              <a:rPr lang="es-MX" sz="2000" i="1" dirty="0" smtClean="0"/>
              <a:t> Abuse </a:t>
            </a:r>
            <a:r>
              <a:rPr lang="es-MX" sz="2000" i="1" dirty="0" err="1" smtClean="0"/>
              <a:t>Screening</a:t>
            </a:r>
            <a:r>
              <a:rPr lang="es-MX" sz="2000" i="1" dirty="0" smtClean="0"/>
              <a:t> Test</a:t>
            </a:r>
          </a:p>
          <a:p>
            <a:pPr lvl="2">
              <a:buFont typeface="Wingdings 2" pitchFamily="18" charset="2"/>
              <a:buNone/>
            </a:pPr>
            <a:r>
              <a:rPr lang="es-MX" sz="2000" i="1" dirty="0" err="1" smtClean="0"/>
              <a:t>Diagnostic</a:t>
            </a:r>
            <a:r>
              <a:rPr lang="es-MX" sz="2000" i="1" dirty="0" smtClean="0"/>
              <a:t> Interview Schedule </a:t>
            </a:r>
            <a:r>
              <a:rPr lang="es-MX" sz="2000" i="1" dirty="0" err="1" smtClean="0"/>
              <a:t>for</a:t>
            </a:r>
            <a:r>
              <a:rPr lang="es-MX" sz="2000" i="1" dirty="0" smtClean="0"/>
              <a:t> DSM-IV</a:t>
            </a:r>
          </a:p>
          <a:p>
            <a:pPr lvl="2">
              <a:buFont typeface="Wingdings 2" pitchFamily="18" charset="2"/>
              <a:buNone/>
            </a:pPr>
            <a:r>
              <a:rPr lang="es-MX" sz="2000" i="1" dirty="0" err="1" smtClean="0"/>
              <a:t>Checklist</a:t>
            </a:r>
            <a:r>
              <a:rPr lang="es-MX" sz="2000" dirty="0" smtClean="0"/>
              <a:t> de condiciones: “alcoholismo” y “depresión”</a:t>
            </a:r>
          </a:p>
          <a:p>
            <a:r>
              <a:rPr lang="es-MX" sz="2400" dirty="0" smtClean="0"/>
              <a:t>Ítems de definición del síntoma</a:t>
            </a:r>
          </a:p>
          <a:p>
            <a:pPr lvl="2"/>
            <a:r>
              <a:rPr lang="es-MX" sz="2000" dirty="0" smtClean="0"/>
              <a:t>4 Depresión</a:t>
            </a:r>
          </a:p>
          <a:p>
            <a:pPr lvl="2"/>
            <a:r>
              <a:rPr lang="es-MX" sz="2000" dirty="0" smtClean="0"/>
              <a:t>13 Ansiedad (TAG, TA, Ag, Fobia y TOC)</a:t>
            </a:r>
          </a:p>
          <a:p>
            <a:pPr lvl="2"/>
            <a:r>
              <a:rPr lang="es-MX" sz="2000" dirty="0" smtClean="0"/>
              <a:t>3 Dependencia a alcohol</a:t>
            </a:r>
          </a:p>
          <a:p>
            <a:pPr lvl="2"/>
            <a:r>
              <a:rPr lang="es-MX" sz="2000" dirty="0" smtClean="0"/>
              <a:t>3 Dependencia a drogas</a:t>
            </a:r>
          </a:p>
        </p:txBody>
      </p:sp>
    </p:spTree>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Título"/>
          <p:cNvSpPr>
            <a:spLocks noGrp="1"/>
          </p:cNvSpPr>
          <p:nvPr>
            <p:ph type="title"/>
          </p:nvPr>
        </p:nvSpPr>
        <p:spPr/>
        <p:txBody>
          <a:bodyPr/>
          <a:lstStyle/>
          <a:p>
            <a:r>
              <a:rPr lang="es-MX" sz="3600" dirty="0" smtClean="0">
                <a:solidFill>
                  <a:srgbClr val="04617B"/>
                </a:solidFill>
              </a:rPr>
              <a:t>Método</a:t>
            </a:r>
            <a:endParaRPr lang="es-MX" dirty="0" smtClean="0"/>
          </a:p>
        </p:txBody>
      </p:sp>
      <p:sp>
        <p:nvSpPr>
          <p:cNvPr id="31747" name="2 Marcador de contenido"/>
          <p:cNvSpPr>
            <a:spLocks noGrp="1"/>
          </p:cNvSpPr>
          <p:nvPr>
            <p:ph idx="1"/>
          </p:nvPr>
        </p:nvSpPr>
        <p:spPr/>
        <p:txBody>
          <a:bodyPr/>
          <a:lstStyle/>
          <a:p>
            <a:pPr>
              <a:buFont typeface="Wingdings 2" pitchFamily="18" charset="2"/>
              <a:buNone/>
            </a:pPr>
            <a:r>
              <a:rPr lang="es-MX" b="1" dirty="0" smtClean="0"/>
              <a:t>HISTORIA FAMILIAR DE TRASTORNOS</a:t>
            </a:r>
          </a:p>
          <a:p>
            <a:r>
              <a:rPr lang="es-MX" dirty="0" smtClean="0"/>
              <a:t>Medición de la Historia Familiar (HF)</a:t>
            </a:r>
          </a:p>
          <a:p>
            <a:pPr lvl="1"/>
            <a:r>
              <a:rPr lang="es-MX" dirty="0" smtClean="0"/>
              <a:t>Puntajes de distribución continua</a:t>
            </a:r>
          </a:p>
          <a:p>
            <a:pPr lvl="1"/>
            <a:endParaRPr lang="es-MX" dirty="0" smtClean="0"/>
          </a:p>
          <a:p>
            <a:pPr lvl="1">
              <a:buFont typeface="Wingdings 2" pitchFamily="18" charset="2"/>
              <a:buNone/>
            </a:pPr>
            <a:r>
              <a:rPr lang="es-MX" dirty="0" smtClean="0">
                <a:solidFill>
                  <a:srgbClr val="C00000"/>
                </a:solidFill>
              </a:rPr>
              <a:t>Vandeleur y cols:</a:t>
            </a:r>
          </a:p>
          <a:p>
            <a:pPr lvl="2"/>
            <a:r>
              <a:rPr lang="es-MX" dirty="0" smtClean="0"/>
              <a:t>Un familiar era considerado si uno o más de los ítems para el trastorno fue contestado y aprobado por al menos el 50% de los  otros  informantes (2:3, 1:2 o 1:1)</a:t>
            </a: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4 Título"/>
          <p:cNvSpPr>
            <a:spLocks noGrp="1"/>
          </p:cNvSpPr>
          <p:nvPr>
            <p:ph type="title"/>
          </p:nvPr>
        </p:nvSpPr>
        <p:spPr>
          <a:xfrm>
            <a:off x="566555" y="503675"/>
            <a:ext cx="8229600" cy="1143000"/>
          </a:xfrm>
        </p:spPr>
        <p:txBody>
          <a:bodyPr/>
          <a:lstStyle/>
          <a:p>
            <a:pPr algn="ctr"/>
            <a:r>
              <a:rPr lang="es-MX" sz="3600" dirty="0" smtClean="0">
                <a:solidFill>
                  <a:srgbClr val="04617B"/>
                </a:solidFill>
              </a:rPr>
              <a:t>EL PROGRESO DE LA GENÉTICA EN PSIQUIATRÍA</a:t>
            </a:r>
            <a:endParaRPr lang="es-MX" dirty="0" smtClean="0"/>
          </a:p>
        </p:txBody>
      </p:sp>
      <p:graphicFrame>
        <p:nvGraphicFramePr>
          <p:cNvPr id="8" name="7 Marcador de contenido"/>
          <p:cNvGraphicFramePr>
            <a:graphicFrameLocks noGrp="1"/>
          </p:cNvGraphicFramePr>
          <p:nvPr>
            <p:ph idx="1"/>
          </p:nvPr>
        </p:nvGraphicFramePr>
        <p:xfrm>
          <a:off x="656565" y="1943835"/>
          <a:ext cx="7893050" cy="2003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8 CuadroTexto"/>
          <p:cNvSpPr txBox="1"/>
          <p:nvPr/>
        </p:nvSpPr>
        <p:spPr>
          <a:xfrm>
            <a:off x="971600" y="4194085"/>
            <a:ext cx="7378700" cy="1570038"/>
          </a:xfrm>
          <a:prstGeom prst="rect">
            <a:avLst/>
          </a:prstGeom>
          <a:noFill/>
        </p:spPr>
        <p:txBody>
          <a:bodyPr>
            <a:spAutoFit/>
          </a:bodyPr>
          <a:lstStyle/>
          <a:p>
            <a:pPr algn="ctr">
              <a:defRPr/>
            </a:pPr>
            <a:r>
              <a:rPr lang="es-MX" sz="2400" dirty="0">
                <a:latin typeface="+mn-lt"/>
              </a:rPr>
              <a:t>Ciencia que se ocupa de la etiología, distribución y control de una enfermedad en grupos de familiares, así como de causas hereditarias de la enfermedad en las poblaciones.</a:t>
            </a:r>
          </a:p>
        </p:txBody>
      </p:sp>
      <p:sp>
        <p:nvSpPr>
          <p:cNvPr id="5" name="4 Rectángulo"/>
          <p:cNvSpPr/>
          <p:nvPr/>
        </p:nvSpPr>
        <p:spPr>
          <a:xfrm>
            <a:off x="1193800" y="6540500"/>
            <a:ext cx="7823200" cy="246063"/>
          </a:xfrm>
          <a:prstGeom prst="rect">
            <a:avLst/>
          </a:prstGeom>
        </p:spPr>
        <p:txBody>
          <a:bodyPr>
            <a:spAutoFit/>
          </a:bodyPr>
          <a:lstStyle/>
          <a:p>
            <a:pPr marL="274320" indent="-274320" algn="r" fontAlgn="auto">
              <a:spcBef>
                <a:spcPct val="20000"/>
              </a:spcBef>
              <a:spcAft>
                <a:spcPts val="0"/>
              </a:spcAft>
              <a:buClr>
                <a:srgbClr val="0BD0D9"/>
              </a:buClr>
              <a:buSzPct val="95000"/>
              <a:defRPr/>
            </a:pPr>
            <a:r>
              <a:rPr lang="en-US" sz="1000" dirty="0" err="1">
                <a:solidFill>
                  <a:prstClr val="black"/>
                </a:solidFill>
                <a:latin typeface="Constantia"/>
                <a:cs typeface="+mn-cs"/>
              </a:rPr>
              <a:t>Smoller</a:t>
            </a:r>
            <a:r>
              <a:rPr lang="en-US" sz="1000" dirty="0">
                <a:solidFill>
                  <a:prstClr val="black"/>
                </a:solidFill>
                <a:latin typeface="Constantia"/>
                <a:cs typeface="+mn-cs"/>
              </a:rPr>
              <a:t> JW, </a:t>
            </a:r>
            <a:r>
              <a:rPr lang="en-US" sz="1000" dirty="0" err="1">
                <a:solidFill>
                  <a:prstClr val="black"/>
                </a:solidFill>
                <a:latin typeface="Constantia"/>
                <a:cs typeface="+mn-cs"/>
              </a:rPr>
              <a:t>Sheidley</a:t>
            </a:r>
            <a:r>
              <a:rPr lang="en-US" sz="1000" dirty="0">
                <a:solidFill>
                  <a:prstClr val="black"/>
                </a:solidFill>
                <a:latin typeface="Constantia"/>
                <a:cs typeface="+mn-cs"/>
              </a:rPr>
              <a:t> BR &amp; </a:t>
            </a:r>
            <a:r>
              <a:rPr lang="en-US" sz="1000" dirty="0" err="1">
                <a:solidFill>
                  <a:prstClr val="black"/>
                </a:solidFill>
                <a:latin typeface="Constantia"/>
                <a:cs typeface="+mn-cs"/>
              </a:rPr>
              <a:t>Tsuang</a:t>
            </a:r>
            <a:r>
              <a:rPr lang="en-US" sz="1000" dirty="0">
                <a:solidFill>
                  <a:prstClr val="black"/>
                </a:solidFill>
                <a:latin typeface="Constantia"/>
                <a:cs typeface="+mn-cs"/>
              </a:rPr>
              <a:t> MT. Psychiatric genetics;  </a:t>
            </a:r>
            <a:r>
              <a:rPr lang="en-US" sz="1000" dirty="0" err="1">
                <a:solidFill>
                  <a:prstClr val="black"/>
                </a:solidFill>
                <a:latin typeface="Constantia"/>
                <a:cs typeface="+mn-cs"/>
              </a:rPr>
              <a:t>Aplications</a:t>
            </a:r>
            <a:r>
              <a:rPr lang="en-US" sz="1000" dirty="0">
                <a:solidFill>
                  <a:prstClr val="black"/>
                </a:solidFill>
                <a:latin typeface="Constantia"/>
                <a:cs typeface="+mn-cs"/>
              </a:rPr>
              <a:t> in Clinical Practice; American Psychiatric Publishing, Inc. 2008.</a:t>
            </a:r>
          </a:p>
        </p:txBody>
      </p:sp>
    </p:spTree>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Título"/>
          <p:cNvSpPr>
            <a:spLocks noGrp="1"/>
          </p:cNvSpPr>
          <p:nvPr>
            <p:ph type="title"/>
          </p:nvPr>
        </p:nvSpPr>
        <p:spPr>
          <a:xfrm>
            <a:off x="2951820" y="818710"/>
            <a:ext cx="3015335" cy="495055"/>
          </a:xfrm>
        </p:spPr>
        <p:txBody>
          <a:bodyPr/>
          <a:lstStyle/>
          <a:p>
            <a:pPr algn="ctr"/>
            <a:r>
              <a:rPr lang="es-MX" sz="4400" dirty="0" smtClean="0">
                <a:solidFill>
                  <a:srgbClr val="04617B"/>
                </a:solidFill>
              </a:rPr>
              <a:t>Método</a:t>
            </a:r>
            <a:endParaRPr lang="es-MX" sz="6000" dirty="0" smtClean="0"/>
          </a:p>
        </p:txBody>
      </p:sp>
      <p:sp>
        <p:nvSpPr>
          <p:cNvPr id="32771" name="2 Marcador de contenido"/>
          <p:cNvSpPr>
            <a:spLocks noGrp="1"/>
          </p:cNvSpPr>
          <p:nvPr>
            <p:ph sz="half" idx="1"/>
          </p:nvPr>
        </p:nvSpPr>
        <p:spPr>
          <a:xfrm>
            <a:off x="296524" y="1920875"/>
            <a:ext cx="6523375" cy="4433888"/>
          </a:xfrm>
        </p:spPr>
        <p:txBody>
          <a:bodyPr/>
          <a:lstStyle/>
          <a:p>
            <a:pPr>
              <a:buFont typeface="Wingdings 2" pitchFamily="18" charset="2"/>
              <a:buNone/>
            </a:pPr>
            <a:r>
              <a:rPr lang="es-MX" dirty="0" smtClean="0"/>
              <a:t>	</a:t>
            </a:r>
            <a:r>
              <a:rPr lang="es-MX" b="1" dirty="0" smtClean="0"/>
              <a:t>HISTORIA FAMILIAR DE TRASTORNOS</a:t>
            </a:r>
          </a:p>
          <a:p>
            <a:endParaRPr lang="es-MX" dirty="0" smtClean="0"/>
          </a:p>
          <a:p>
            <a:pPr>
              <a:buFont typeface="Wingdings 2" pitchFamily="18" charset="2"/>
              <a:buNone/>
            </a:pPr>
            <a:r>
              <a:rPr lang="es-MX" dirty="0" smtClean="0"/>
              <a:t>Ejemplo</a:t>
            </a:r>
          </a:p>
          <a:p>
            <a:pPr lvl="1">
              <a:buFont typeface="Wingdings 2" pitchFamily="18" charset="2"/>
              <a:buNone/>
            </a:pPr>
            <a:r>
              <a:rPr lang="es-MX" dirty="0" smtClean="0"/>
              <a:t>4 (2) abuelos : 1 abuelo = 0.5</a:t>
            </a:r>
          </a:p>
          <a:p>
            <a:pPr lvl="1">
              <a:buFont typeface="Wingdings 2" pitchFamily="18" charset="2"/>
              <a:buNone/>
            </a:pPr>
            <a:r>
              <a:rPr lang="es-MX" dirty="0" smtClean="0"/>
              <a:t>2 (2) padres : 1 padre = 1</a:t>
            </a:r>
          </a:p>
          <a:p>
            <a:pPr lvl="1">
              <a:buFont typeface="Wingdings 2" pitchFamily="18" charset="2"/>
              <a:buNone/>
            </a:pPr>
            <a:r>
              <a:rPr lang="es-MX" dirty="0" smtClean="0"/>
              <a:t>1 (1) hermano : 1 hermano = 1 </a:t>
            </a:r>
          </a:p>
          <a:p>
            <a:pPr lvl="1">
              <a:buFont typeface="Wingdings 2" pitchFamily="18" charset="2"/>
              <a:buNone/>
            </a:pPr>
            <a:r>
              <a:rPr lang="es-MX" dirty="0" smtClean="0"/>
              <a:t>1 (.5) medio hermano</a:t>
            </a:r>
          </a:p>
        </p:txBody>
      </p:sp>
      <p:sp>
        <p:nvSpPr>
          <p:cNvPr id="31748" name="5 Marcador de contenido"/>
          <p:cNvSpPr>
            <a:spLocks noGrp="1"/>
          </p:cNvSpPr>
          <p:nvPr>
            <p:ph sz="half" idx="2"/>
          </p:nvPr>
        </p:nvSpPr>
        <p:spPr>
          <a:xfrm>
            <a:off x="4707015" y="3203975"/>
            <a:ext cx="4176080" cy="2844800"/>
          </a:xfrm>
        </p:spPr>
        <p:txBody>
          <a:bodyPr/>
          <a:lstStyle/>
          <a:p>
            <a:pPr>
              <a:buFont typeface="Wingdings 2" pitchFamily="18" charset="2"/>
              <a:buNone/>
            </a:pPr>
            <a:r>
              <a:rPr lang="es-MX" dirty="0" smtClean="0"/>
              <a:t>Proporción de familiares </a:t>
            </a:r>
            <a:r>
              <a:rPr lang="es-MX" b="1" dirty="0" smtClean="0"/>
              <a:t>0.45</a:t>
            </a:r>
          </a:p>
          <a:p>
            <a:pPr>
              <a:buFont typeface="Wingdings 2" pitchFamily="18" charset="2"/>
              <a:buNone/>
            </a:pPr>
            <a:r>
              <a:rPr lang="es-MX" b="1" dirty="0" smtClean="0"/>
              <a:t>2.5</a:t>
            </a:r>
            <a:r>
              <a:rPr lang="es-MX" dirty="0" smtClean="0"/>
              <a:t> [dos </a:t>
            </a:r>
            <a:r>
              <a:rPr lang="es-MX" dirty="0" err="1" smtClean="0"/>
              <a:t>fam</a:t>
            </a:r>
            <a:r>
              <a:rPr lang="es-MX" dirty="0" smtClean="0"/>
              <a:t> de 1</a:t>
            </a:r>
            <a:r>
              <a:rPr lang="es-MX" baseline="30000" dirty="0" smtClean="0"/>
              <a:t>er</a:t>
            </a:r>
            <a:r>
              <a:rPr lang="es-MX" dirty="0" smtClean="0"/>
              <a:t> grado más uno de 2°]</a:t>
            </a:r>
          </a:p>
          <a:p>
            <a:pPr>
              <a:buFont typeface="Wingdings 2" pitchFamily="18" charset="2"/>
              <a:buNone/>
            </a:pPr>
            <a:r>
              <a:rPr lang="es-MX" b="1" dirty="0" smtClean="0"/>
              <a:t>5.5</a:t>
            </a:r>
            <a:r>
              <a:rPr lang="es-MX" dirty="0" smtClean="0"/>
              <a:t> [tres </a:t>
            </a:r>
            <a:r>
              <a:rPr lang="es-MX" dirty="0" err="1" smtClean="0"/>
              <a:t>fam</a:t>
            </a:r>
            <a:r>
              <a:rPr lang="es-MX" dirty="0" smtClean="0"/>
              <a:t> de 1</a:t>
            </a:r>
            <a:r>
              <a:rPr lang="es-MX" baseline="30000" dirty="0" smtClean="0"/>
              <a:t>er</a:t>
            </a:r>
            <a:r>
              <a:rPr lang="es-MX" dirty="0" smtClean="0"/>
              <a:t> grado más cinco de 2°]</a:t>
            </a:r>
          </a:p>
        </p:txBody>
      </p:sp>
      <p:cxnSp>
        <p:nvCxnSpPr>
          <p:cNvPr id="8" name="7 Conector recto"/>
          <p:cNvCxnSpPr/>
          <p:nvPr/>
        </p:nvCxnSpPr>
        <p:spPr>
          <a:xfrm>
            <a:off x="4260850" y="5518150"/>
            <a:ext cx="4800600" cy="0"/>
          </a:xfrm>
          <a:prstGeom prst="line">
            <a:avLst/>
          </a:prstGeom>
          <a:ln w="41275"/>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48">
                                            <p:txEl>
                                              <p:pRg st="1" end="1"/>
                                            </p:txEl>
                                          </p:spTgt>
                                        </p:tgtEl>
                                        <p:attrNameLst>
                                          <p:attrName>style.visibility</p:attrName>
                                        </p:attrNameLst>
                                      </p:cBhvr>
                                      <p:to>
                                        <p:strVal val="visible"/>
                                      </p:to>
                                    </p:set>
                                    <p:animEffect transition="in" filter="fade">
                                      <p:cBhvr>
                                        <p:cTn id="7" dur="2000"/>
                                        <p:tgtEl>
                                          <p:spTgt spid="3174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748">
                                            <p:txEl>
                                              <p:pRg st="2" end="2"/>
                                            </p:txEl>
                                          </p:spTgt>
                                        </p:tgtEl>
                                        <p:attrNameLst>
                                          <p:attrName>style.visibility</p:attrName>
                                        </p:attrNameLst>
                                      </p:cBhvr>
                                      <p:to>
                                        <p:strVal val="visible"/>
                                      </p:to>
                                    </p:set>
                                    <p:animEffect transition="in" filter="fade">
                                      <p:cBhvr>
                                        <p:cTn id="12" dur="2000"/>
                                        <p:tgtEl>
                                          <p:spTgt spid="3174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748">
                                            <p:txEl>
                                              <p:pRg st="0" end="0"/>
                                            </p:txEl>
                                          </p:spTgt>
                                        </p:tgtEl>
                                        <p:attrNameLst>
                                          <p:attrName>style.visibility</p:attrName>
                                        </p:attrNameLst>
                                      </p:cBhvr>
                                      <p:to>
                                        <p:strVal val="visible"/>
                                      </p:to>
                                    </p:set>
                                    <p:animEffect transition="in" filter="fade">
                                      <p:cBhvr>
                                        <p:cTn id="22" dur="2000"/>
                                        <p:tgtEl>
                                          <p:spTgt spid="317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3 Título"/>
          <p:cNvSpPr>
            <a:spLocks noGrp="1"/>
          </p:cNvSpPr>
          <p:nvPr>
            <p:ph type="title"/>
          </p:nvPr>
        </p:nvSpPr>
        <p:spPr>
          <a:xfrm>
            <a:off x="2861810" y="908720"/>
            <a:ext cx="3060340" cy="692950"/>
          </a:xfrm>
        </p:spPr>
        <p:txBody>
          <a:bodyPr/>
          <a:lstStyle/>
          <a:p>
            <a:pPr algn="ctr"/>
            <a:r>
              <a:rPr lang="es-MX" sz="4800" dirty="0" smtClean="0">
                <a:solidFill>
                  <a:srgbClr val="04617B"/>
                </a:solidFill>
              </a:rPr>
              <a:t>Método</a:t>
            </a:r>
            <a:endParaRPr lang="es-MX" sz="6600" dirty="0" smtClean="0"/>
          </a:p>
        </p:txBody>
      </p:sp>
      <p:sp>
        <p:nvSpPr>
          <p:cNvPr id="33795" name="4 Marcador de contenido"/>
          <p:cNvSpPr>
            <a:spLocks noGrp="1"/>
          </p:cNvSpPr>
          <p:nvPr>
            <p:ph idx="1"/>
          </p:nvPr>
        </p:nvSpPr>
        <p:spPr>
          <a:xfrm>
            <a:off x="206515" y="1718809"/>
            <a:ext cx="8705850" cy="4725525"/>
          </a:xfrm>
        </p:spPr>
        <p:txBody>
          <a:bodyPr/>
          <a:lstStyle/>
          <a:p>
            <a:pPr>
              <a:buFont typeface="Wingdings 2" pitchFamily="18" charset="2"/>
              <a:buNone/>
            </a:pPr>
            <a:r>
              <a:rPr lang="es-MX" b="1" dirty="0" smtClean="0"/>
              <a:t>EVALUACIÓN DEL TRASTORNO EN LOS PROBANDOS</a:t>
            </a:r>
          </a:p>
          <a:p>
            <a:r>
              <a:rPr lang="es-MX" sz="2400" dirty="0" smtClean="0"/>
              <a:t>Se Valoraron 4 trastornos</a:t>
            </a:r>
          </a:p>
          <a:p>
            <a:pPr lvl="1"/>
            <a:r>
              <a:rPr lang="es-MX" sz="2200" dirty="0" smtClean="0"/>
              <a:t>Trastorno Depresivo Mayor</a:t>
            </a:r>
          </a:p>
          <a:p>
            <a:pPr lvl="1"/>
            <a:r>
              <a:rPr lang="es-MX" sz="2200" dirty="0" smtClean="0"/>
              <a:t>Ansiedad</a:t>
            </a:r>
          </a:p>
          <a:p>
            <a:pPr lvl="2"/>
            <a:r>
              <a:rPr lang="es-MX" sz="1800" dirty="0" smtClean="0"/>
              <a:t>Trastorno de ansiedad generalizada</a:t>
            </a:r>
          </a:p>
          <a:p>
            <a:pPr lvl="2"/>
            <a:r>
              <a:rPr lang="es-MX" sz="1800" dirty="0" smtClean="0"/>
              <a:t>Trastorno de pánico</a:t>
            </a:r>
          </a:p>
          <a:p>
            <a:pPr lvl="2"/>
            <a:r>
              <a:rPr lang="es-MX" sz="1800" dirty="0" smtClean="0"/>
              <a:t>Agorafobia</a:t>
            </a:r>
          </a:p>
          <a:p>
            <a:pPr lvl="2"/>
            <a:r>
              <a:rPr lang="es-MX" sz="1800" dirty="0" smtClean="0"/>
              <a:t>Fobia social y específica</a:t>
            </a:r>
          </a:p>
          <a:p>
            <a:pPr lvl="2"/>
            <a:r>
              <a:rPr lang="es-MX" sz="1800" dirty="0" smtClean="0"/>
              <a:t>Trastorno por estrés post-traumático</a:t>
            </a:r>
          </a:p>
          <a:p>
            <a:pPr lvl="1"/>
            <a:r>
              <a:rPr lang="es-MX" sz="2200" dirty="0" smtClean="0"/>
              <a:t>Dependencia a alcohol</a:t>
            </a:r>
          </a:p>
          <a:p>
            <a:pPr lvl="1"/>
            <a:r>
              <a:rPr lang="es-MX" sz="2200" dirty="0" smtClean="0"/>
              <a:t>Dependencia  a drogas</a:t>
            </a:r>
          </a:p>
        </p:txBody>
      </p:sp>
      <p:sp>
        <p:nvSpPr>
          <p:cNvPr id="6" name="5 Marcador de contenido"/>
          <p:cNvSpPr txBox="1">
            <a:spLocks/>
          </p:cNvSpPr>
          <p:nvPr/>
        </p:nvSpPr>
        <p:spPr>
          <a:xfrm>
            <a:off x="4622800" y="2851150"/>
            <a:ext cx="4521200" cy="933450"/>
          </a:xfrm>
          <a:prstGeom prst="rect">
            <a:avLst/>
          </a:prstGeom>
        </p:spPr>
        <p:txBody>
          <a:bodyPr/>
          <a:lstStyle/>
          <a:p>
            <a:pPr marL="730250" lvl="1" indent="-273050" eaLnBrk="0" hangingPunct="0">
              <a:spcBef>
                <a:spcPct val="20000"/>
              </a:spcBef>
              <a:buClr>
                <a:srgbClr val="0BD0D9"/>
              </a:buClr>
              <a:buSzPct val="95000"/>
              <a:buFont typeface="Wingdings 2" pitchFamily="18" charset="2"/>
              <a:buChar char=""/>
              <a:defRPr/>
            </a:pPr>
            <a:r>
              <a:rPr lang="es-MX" sz="2200" dirty="0">
                <a:latin typeface="+mn-lt"/>
                <a:cs typeface="+mn-cs"/>
              </a:rPr>
              <a:t>7, 11, 13, 15, 18, 21, 26 y 32</a:t>
            </a:r>
          </a:p>
          <a:p>
            <a:pPr marL="730250" lvl="1" indent="-273050" eaLnBrk="0" hangingPunct="0">
              <a:spcBef>
                <a:spcPct val="20000"/>
              </a:spcBef>
              <a:buClr>
                <a:srgbClr val="0BD0D9"/>
              </a:buClr>
              <a:buSzPct val="95000"/>
              <a:buFont typeface="Wingdings 2" pitchFamily="18" charset="2"/>
              <a:buChar char=""/>
              <a:defRPr/>
            </a:pPr>
            <a:r>
              <a:rPr lang="es-MX" sz="2200" dirty="0">
                <a:latin typeface="+mn-lt"/>
                <a:cs typeface="+mn-cs"/>
              </a:rPr>
              <a:t>7, 11, 13, 15, 18, 21, 26 y 32</a:t>
            </a:r>
          </a:p>
        </p:txBody>
      </p:sp>
      <p:grpSp>
        <p:nvGrpSpPr>
          <p:cNvPr id="2" name="31 Grupo"/>
          <p:cNvGrpSpPr>
            <a:grpSpLocks/>
          </p:cNvGrpSpPr>
          <p:nvPr/>
        </p:nvGrpSpPr>
        <p:grpSpPr bwMode="auto">
          <a:xfrm>
            <a:off x="5416550" y="2584450"/>
            <a:ext cx="1200150" cy="1066800"/>
            <a:chOff x="5416550" y="2584450"/>
            <a:chExt cx="1200150" cy="1066800"/>
          </a:xfrm>
        </p:grpSpPr>
        <p:sp>
          <p:nvSpPr>
            <p:cNvPr id="9" name="8 Rectángulo"/>
            <p:cNvSpPr/>
            <p:nvPr/>
          </p:nvSpPr>
          <p:spPr>
            <a:xfrm>
              <a:off x="5416550" y="2940050"/>
              <a:ext cx="1200150" cy="711200"/>
            </a:xfrm>
            <a:prstGeom prst="rect">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2" name="11 CuadroTexto"/>
            <p:cNvSpPr txBox="1"/>
            <p:nvPr/>
          </p:nvSpPr>
          <p:spPr>
            <a:xfrm>
              <a:off x="5461000" y="2584450"/>
              <a:ext cx="1068388" cy="369888"/>
            </a:xfrm>
            <a:prstGeom prst="rect">
              <a:avLst/>
            </a:prstGeom>
            <a:noFill/>
          </p:spPr>
          <p:txBody>
            <a:bodyPr>
              <a:spAutoFit/>
            </a:bodyPr>
            <a:lstStyle/>
            <a:p>
              <a:pPr algn="ctr">
                <a:defRPr/>
              </a:pPr>
              <a:r>
                <a:rPr lang="es-MX" b="1" dirty="0">
                  <a:latin typeface="+mn-lt"/>
                </a:rPr>
                <a:t>DISC</a:t>
              </a:r>
            </a:p>
          </p:txBody>
        </p:sp>
      </p:grpSp>
      <p:grpSp>
        <p:nvGrpSpPr>
          <p:cNvPr id="3" name="32 Grupo"/>
          <p:cNvGrpSpPr>
            <a:grpSpLocks/>
          </p:cNvGrpSpPr>
          <p:nvPr/>
        </p:nvGrpSpPr>
        <p:grpSpPr bwMode="auto">
          <a:xfrm>
            <a:off x="6661150" y="2584450"/>
            <a:ext cx="1689100" cy="1066800"/>
            <a:chOff x="6661150" y="2584450"/>
            <a:chExt cx="1689100" cy="1066800"/>
          </a:xfrm>
        </p:grpSpPr>
        <p:sp>
          <p:nvSpPr>
            <p:cNvPr id="11" name="10 Rectángulo"/>
            <p:cNvSpPr/>
            <p:nvPr/>
          </p:nvSpPr>
          <p:spPr>
            <a:xfrm>
              <a:off x="6661150" y="2940050"/>
              <a:ext cx="1689100" cy="711200"/>
            </a:xfrm>
            <a:prstGeom prst="rect">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33812" name="13 Rectángulo"/>
            <p:cNvSpPr>
              <a:spLocks noChangeArrowheads="1"/>
            </p:cNvSpPr>
            <p:nvPr/>
          </p:nvSpPr>
          <p:spPr bwMode="auto">
            <a:xfrm>
              <a:off x="6700039" y="2584450"/>
              <a:ext cx="1502335" cy="369332"/>
            </a:xfrm>
            <a:prstGeom prst="rect">
              <a:avLst/>
            </a:prstGeom>
            <a:noFill/>
            <a:ln w="9525">
              <a:noFill/>
              <a:miter lim="800000"/>
              <a:headEnd/>
              <a:tailEnd/>
            </a:ln>
          </p:spPr>
          <p:txBody>
            <a:bodyPr wrap="none">
              <a:spAutoFit/>
            </a:bodyPr>
            <a:lstStyle/>
            <a:p>
              <a:pPr algn="ctr"/>
              <a:r>
                <a:rPr lang="es-MX" b="1">
                  <a:solidFill>
                    <a:srgbClr val="000000"/>
                  </a:solidFill>
                  <a:latin typeface="Constantia" pitchFamily="18" charset="0"/>
                </a:rPr>
                <a:t>DIS-DSM-IV</a:t>
              </a:r>
            </a:p>
          </p:txBody>
        </p:sp>
      </p:grpSp>
      <p:sp>
        <p:nvSpPr>
          <p:cNvPr id="8" name="7 Rectángulo"/>
          <p:cNvSpPr/>
          <p:nvPr/>
        </p:nvSpPr>
        <p:spPr>
          <a:xfrm>
            <a:off x="5905500" y="5259388"/>
            <a:ext cx="2882900" cy="836612"/>
          </a:xfrm>
          <a:prstGeom prst="rect">
            <a:avLst/>
          </a:prstGeom>
        </p:spPr>
        <p:txBody>
          <a:bodyPr>
            <a:spAutoFit/>
          </a:bodyPr>
          <a:lstStyle/>
          <a:p>
            <a:pPr marL="730250" lvl="1" indent="-273050" eaLnBrk="0" hangingPunct="0">
              <a:spcBef>
                <a:spcPct val="20000"/>
              </a:spcBef>
              <a:buClr>
                <a:srgbClr val="0BD0D9"/>
              </a:buClr>
              <a:buSzPct val="95000"/>
              <a:buFont typeface="Wingdings 2" pitchFamily="18" charset="2"/>
              <a:buChar char=""/>
              <a:defRPr/>
            </a:pPr>
            <a:r>
              <a:rPr lang="es-MX" sz="2200" dirty="0">
                <a:solidFill>
                  <a:prstClr val="black"/>
                </a:solidFill>
                <a:latin typeface="+mn-lt"/>
              </a:rPr>
              <a:t>18, 21, 26 y 32</a:t>
            </a:r>
          </a:p>
          <a:p>
            <a:pPr marL="730250" lvl="1" indent="-273050" eaLnBrk="0" hangingPunct="0">
              <a:spcBef>
                <a:spcPct val="20000"/>
              </a:spcBef>
              <a:buClr>
                <a:srgbClr val="0BD0D9"/>
              </a:buClr>
              <a:buSzPct val="95000"/>
              <a:buFont typeface="Wingdings 2" pitchFamily="18" charset="2"/>
              <a:buChar char=""/>
              <a:defRPr/>
            </a:pPr>
            <a:r>
              <a:rPr lang="es-MX" sz="2200" dirty="0">
                <a:solidFill>
                  <a:prstClr val="black"/>
                </a:solidFill>
                <a:latin typeface="+mn-lt"/>
              </a:rPr>
              <a:t>18, 21, 26 y 32</a:t>
            </a:r>
          </a:p>
        </p:txBody>
      </p:sp>
      <p:grpSp>
        <p:nvGrpSpPr>
          <p:cNvPr id="4" name="33 Grupo"/>
          <p:cNvGrpSpPr>
            <a:grpSpLocks/>
          </p:cNvGrpSpPr>
          <p:nvPr/>
        </p:nvGrpSpPr>
        <p:grpSpPr bwMode="auto">
          <a:xfrm>
            <a:off x="6654800" y="5303838"/>
            <a:ext cx="1689100" cy="1073144"/>
            <a:chOff x="6654800" y="5303298"/>
            <a:chExt cx="1689100" cy="1073128"/>
          </a:xfrm>
        </p:grpSpPr>
        <p:sp>
          <p:nvSpPr>
            <p:cNvPr id="10" name="9 Rectángulo"/>
            <p:cNvSpPr/>
            <p:nvPr/>
          </p:nvSpPr>
          <p:spPr>
            <a:xfrm>
              <a:off x="6654800" y="5303298"/>
              <a:ext cx="1689100" cy="711189"/>
            </a:xfrm>
            <a:prstGeom prst="rect">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33810" name="15 Rectángulo"/>
            <p:cNvSpPr>
              <a:spLocks noChangeArrowheads="1"/>
            </p:cNvSpPr>
            <p:nvPr/>
          </p:nvSpPr>
          <p:spPr bwMode="auto">
            <a:xfrm>
              <a:off x="6720129" y="6007100"/>
              <a:ext cx="1502334" cy="369326"/>
            </a:xfrm>
            <a:prstGeom prst="rect">
              <a:avLst/>
            </a:prstGeom>
            <a:noFill/>
            <a:ln w="9525">
              <a:noFill/>
              <a:miter lim="800000"/>
              <a:headEnd/>
              <a:tailEnd/>
            </a:ln>
          </p:spPr>
          <p:txBody>
            <a:bodyPr wrap="none">
              <a:spAutoFit/>
            </a:bodyPr>
            <a:lstStyle/>
            <a:p>
              <a:pPr algn="ctr"/>
              <a:r>
                <a:rPr lang="es-MX" b="1" dirty="0" smtClean="0">
                  <a:solidFill>
                    <a:srgbClr val="000000"/>
                  </a:solidFill>
                  <a:latin typeface="Constantia" pitchFamily="18" charset="0"/>
                </a:rPr>
                <a:t>DIS-DSM-IV</a:t>
              </a:r>
              <a:endParaRPr lang="es-MX" b="1" dirty="0">
                <a:solidFill>
                  <a:srgbClr val="000000"/>
                </a:solidFill>
                <a:latin typeface="Constantia" pitchFamily="18" charset="0"/>
              </a:endParaRPr>
            </a:p>
          </p:txBody>
        </p:sp>
      </p:grpSp>
      <p:cxnSp>
        <p:nvCxnSpPr>
          <p:cNvPr id="19" name="18 Conector recto de flecha"/>
          <p:cNvCxnSpPr/>
          <p:nvPr/>
        </p:nvCxnSpPr>
        <p:spPr>
          <a:xfrm>
            <a:off x="5372100" y="4495800"/>
            <a:ext cx="324485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5" name="34 Grupo"/>
          <p:cNvGrpSpPr>
            <a:grpSpLocks/>
          </p:cNvGrpSpPr>
          <p:nvPr/>
        </p:nvGrpSpPr>
        <p:grpSpPr bwMode="auto">
          <a:xfrm>
            <a:off x="5327650" y="2940050"/>
            <a:ext cx="1068388" cy="1555750"/>
            <a:chOff x="5327650" y="2940050"/>
            <a:chExt cx="1068069" cy="1555750"/>
          </a:xfrm>
        </p:grpSpPr>
        <p:cxnSp>
          <p:nvCxnSpPr>
            <p:cNvPr id="21" name="20 Conector recto"/>
            <p:cNvCxnSpPr/>
            <p:nvPr/>
          </p:nvCxnSpPr>
          <p:spPr>
            <a:xfrm rot="5400000">
              <a:off x="5571820" y="3717925"/>
              <a:ext cx="15557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5327650" y="4125913"/>
              <a:ext cx="1068069" cy="369887"/>
            </a:xfrm>
            <a:prstGeom prst="rect">
              <a:avLst/>
            </a:prstGeom>
            <a:noFill/>
          </p:spPr>
          <p:txBody>
            <a:bodyPr>
              <a:spAutoFit/>
            </a:bodyPr>
            <a:lstStyle/>
            <a:p>
              <a:pPr algn="ctr">
                <a:defRPr/>
              </a:pPr>
              <a:r>
                <a:rPr lang="es-MX" b="1" dirty="0">
                  <a:latin typeface="+mn-lt"/>
                </a:rPr>
                <a:t>DSM-III</a:t>
              </a:r>
            </a:p>
          </p:txBody>
        </p:sp>
      </p:grpSp>
      <p:grpSp>
        <p:nvGrpSpPr>
          <p:cNvPr id="7" name="35 Grupo"/>
          <p:cNvGrpSpPr>
            <a:grpSpLocks/>
          </p:cNvGrpSpPr>
          <p:nvPr/>
        </p:nvGrpSpPr>
        <p:grpSpPr bwMode="auto">
          <a:xfrm>
            <a:off x="5548313" y="2940050"/>
            <a:ext cx="1690687" cy="3067050"/>
            <a:chOff x="5548631" y="2940050"/>
            <a:chExt cx="1690369" cy="3067050"/>
          </a:xfrm>
        </p:grpSpPr>
        <p:cxnSp>
          <p:nvCxnSpPr>
            <p:cNvPr id="22" name="21 Conector recto"/>
            <p:cNvCxnSpPr/>
            <p:nvPr/>
          </p:nvCxnSpPr>
          <p:spPr>
            <a:xfrm rot="5400000">
              <a:off x="5527708" y="4473575"/>
              <a:ext cx="30670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0" name="29 CuadroTexto"/>
            <p:cNvSpPr txBox="1"/>
            <p:nvPr/>
          </p:nvSpPr>
          <p:spPr>
            <a:xfrm>
              <a:off x="5548631" y="4525963"/>
              <a:ext cx="1690369" cy="369887"/>
            </a:xfrm>
            <a:prstGeom prst="rect">
              <a:avLst/>
            </a:prstGeom>
            <a:noFill/>
          </p:spPr>
          <p:txBody>
            <a:bodyPr>
              <a:spAutoFit/>
            </a:bodyPr>
            <a:lstStyle/>
            <a:p>
              <a:pPr algn="ctr">
                <a:defRPr/>
              </a:pPr>
              <a:r>
                <a:rPr lang="es-MX" b="1" dirty="0">
                  <a:latin typeface="+mn-lt"/>
                </a:rPr>
                <a:t>DSM-III-TR</a:t>
              </a:r>
            </a:p>
          </p:txBody>
        </p:sp>
      </p:grpSp>
      <p:sp>
        <p:nvSpPr>
          <p:cNvPr id="31" name="30 CuadroTexto"/>
          <p:cNvSpPr txBox="1"/>
          <p:nvPr/>
        </p:nvSpPr>
        <p:spPr>
          <a:xfrm>
            <a:off x="7016750" y="4140200"/>
            <a:ext cx="1068388" cy="369888"/>
          </a:xfrm>
          <a:prstGeom prst="rect">
            <a:avLst/>
          </a:prstGeom>
          <a:noFill/>
        </p:spPr>
        <p:txBody>
          <a:bodyPr>
            <a:spAutoFit/>
          </a:bodyPr>
          <a:lstStyle/>
          <a:p>
            <a:pPr algn="ctr">
              <a:defRPr/>
            </a:pPr>
            <a:r>
              <a:rPr lang="es-MX" b="1" dirty="0">
                <a:latin typeface="+mn-lt"/>
              </a:rPr>
              <a:t>DSM-IV</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3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Título"/>
          <p:cNvSpPr>
            <a:spLocks noGrp="1"/>
          </p:cNvSpPr>
          <p:nvPr>
            <p:ph type="title"/>
          </p:nvPr>
        </p:nvSpPr>
        <p:spPr>
          <a:xfrm>
            <a:off x="2906815" y="548680"/>
            <a:ext cx="2970330" cy="602940"/>
          </a:xfrm>
        </p:spPr>
        <p:txBody>
          <a:bodyPr/>
          <a:lstStyle/>
          <a:p>
            <a:pPr algn="ctr"/>
            <a:r>
              <a:rPr lang="es-MX" sz="4000" dirty="0" smtClean="0">
                <a:solidFill>
                  <a:srgbClr val="04617B"/>
                </a:solidFill>
              </a:rPr>
              <a:t>Método</a:t>
            </a:r>
            <a:endParaRPr lang="es-MX" sz="5400" dirty="0" smtClean="0"/>
          </a:p>
        </p:txBody>
      </p:sp>
      <p:sp>
        <p:nvSpPr>
          <p:cNvPr id="33795" name="6 Marcador de contenido"/>
          <p:cNvSpPr>
            <a:spLocks noGrp="1"/>
          </p:cNvSpPr>
          <p:nvPr>
            <p:ph idx="1"/>
          </p:nvPr>
        </p:nvSpPr>
        <p:spPr>
          <a:xfrm>
            <a:off x="791580" y="1583795"/>
            <a:ext cx="7650850" cy="4815535"/>
          </a:xfrm>
        </p:spPr>
        <p:txBody>
          <a:bodyPr>
            <a:normAutofit fontScale="25000" lnSpcReduction="20000"/>
          </a:bodyPr>
          <a:lstStyle/>
          <a:p>
            <a:pPr>
              <a:buFont typeface="Wingdings 2" pitchFamily="18" charset="2"/>
              <a:buNone/>
              <a:defRPr/>
            </a:pPr>
            <a:r>
              <a:rPr lang="es-MX" sz="5600" b="1" dirty="0" smtClean="0"/>
              <a:t>EVALUACIÓN DEL TRASTORNO EN LOS PROBANDOS</a:t>
            </a:r>
          </a:p>
          <a:p>
            <a:pPr>
              <a:defRPr/>
            </a:pPr>
            <a:r>
              <a:rPr lang="es-MX" sz="4800" dirty="0" smtClean="0"/>
              <a:t>Recurrencia</a:t>
            </a:r>
          </a:p>
          <a:p>
            <a:pPr lvl="1">
              <a:defRPr/>
            </a:pPr>
            <a:r>
              <a:rPr lang="es-MX" sz="7200" dirty="0" smtClean="0"/>
              <a:t># de evaluaciones </a:t>
            </a:r>
          </a:p>
          <a:p>
            <a:pPr lvl="1">
              <a:buFont typeface="Wingdings 2" pitchFamily="18" charset="2"/>
              <a:buNone/>
              <a:defRPr/>
            </a:pPr>
            <a:r>
              <a:rPr lang="es-MX" sz="7200" dirty="0" smtClean="0"/>
              <a:t>	por edad con diagnostico</a:t>
            </a:r>
          </a:p>
          <a:p>
            <a:pPr>
              <a:defRPr/>
            </a:pPr>
            <a:endParaRPr lang="es-MX" sz="4800" dirty="0" smtClean="0"/>
          </a:p>
          <a:p>
            <a:pPr>
              <a:defRPr/>
            </a:pPr>
            <a:endParaRPr lang="es-MX" sz="4800" dirty="0" smtClean="0"/>
          </a:p>
          <a:p>
            <a:pPr>
              <a:defRPr/>
            </a:pPr>
            <a:endParaRPr lang="es-MX" sz="4800" dirty="0" smtClean="0"/>
          </a:p>
          <a:p>
            <a:pPr>
              <a:defRPr/>
            </a:pPr>
            <a:endParaRPr lang="es-MX" sz="4800" dirty="0" smtClean="0"/>
          </a:p>
          <a:p>
            <a:pPr>
              <a:defRPr/>
            </a:pPr>
            <a:endParaRPr lang="es-MX" sz="4800" dirty="0" smtClean="0"/>
          </a:p>
          <a:p>
            <a:pPr>
              <a:defRPr/>
            </a:pPr>
            <a:endParaRPr lang="es-MX" sz="4800" dirty="0" smtClean="0"/>
          </a:p>
          <a:p>
            <a:pPr>
              <a:defRPr/>
            </a:pPr>
            <a:endParaRPr lang="es-MX" sz="4800" dirty="0" smtClean="0"/>
          </a:p>
          <a:p>
            <a:pPr>
              <a:defRPr/>
            </a:pPr>
            <a:endParaRPr lang="es-MX" sz="4800" dirty="0" smtClean="0"/>
          </a:p>
          <a:p>
            <a:pPr>
              <a:defRPr/>
            </a:pPr>
            <a:endParaRPr lang="es-MX" sz="4800" dirty="0" smtClean="0"/>
          </a:p>
          <a:p>
            <a:pPr>
              <a:defRPr/>
            </a:pPr>
            <a:endParaRPr lang="es-MX" sz="4800" dirty="0" smtClean="0"/>
          </a:p>
          <a:p>
            <a:pPr>
              <a:defRPr/>
            </a:pPr>
            <a:endParaRPr lang="es-MX" sz="4800" dirty="0" smtClean="0"/>
          </a:p>
          <a:p>
            <a:pPr>
              <a:defRPr/>
            </a:pPr>
            <a:endParaRPr lang="es-MX" sz="4800" dirty="0" smtClean="0"/>
          </a:p>
          <a:p>
            <a:pPr>
              <a:defRPr/>
            </a:pPr>
            <a:endParaRPr lang="es-MX" sz="4800" dirty="0" smtClean="0"/>
          </a:p>
          <a:p>
            <a:pPr>
              <a:defRPr/>
            </a:pPr>
            <a:endParaRPr lang="es-MX" sz="4800" dirty="0" smtClean="0"/>
          </a:p>
          <a:p>
            <a:pPr>
              <a:defRPr/>
            </a:pPr>
            <a:endParaRPr lang="es-MX" sz="4800" dirty="0" smtClean="0"/>
          </a:p>
          <a:p>
            <a:pPr>
              <a:defRPr/>
            </a:pPr>
            <a:r>
              <a:rPr lang="es-MX" sz="7200" b="1" u="sng" dirty="0" smtClean="0"/>
              <a:t>Alteraciones en funcionamiento: 18, 21, 26 y 32</a:t>
            </a:r>
          </a:p>
          <a:p>
            <a:pPr lvl="1">
              <a:defRPr/>
            </a:pPr>
            <a:r>
              <a:rPr lang="es-MX" sz="6400" dirty="0" smtClean="0"/>
              <a:t>¿Cuánto han interferido estos problemas en su vida, familia, amigos, trabajo o actividades cotidianas?</a:t>
            </a:r>
          </a:p>
          <a:p>
            <a:pPr lvl="2">
              <a:defRPr/>
            </a:pPr>
            <a:r>
              <a:rPr lang="es-MX" sz="6400" dirty="0" smtClean="0"/>
              <a:t>Escala de 5 puntos (1=muy poco y 5=mucho</a:t>
            </a:r>
            <a:r>
              <a:rPr lang="es-MX" sz="5600" dirty="0" smtClean="0"/>
              <a:t>)</a:t>
            </a:r>
          </a:p>
        </p:txBody>
      </p:sp>
      <p:graphicFrame>
        <p:nvGraphicFramePr>
          <p:cNvPr id="4" name="1 Gráfico"/>
          <p:cNvGraphicFramePr/>
          <p:nvPr/>
        </p:nvGraphicFramePr>
        <p:xfrm>
          <a:off x="4166955" y="2123855"/>
          <a:ext cx="3911599" cy="259556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Marcador de contenido"/>
          <p:cNvSpPr txBox="1">
            <a:spLocks/>
          </p:cNvSpPr>
          <p:nvPr/>
        </p:nvSpPr>
        <p:spPr>
          <a:xfrm>
            <a:off x="3994150" y="6588125"/>
            <a:ext cx="4737100" cy="219075"/>
          </a:xfrm>
          <a:prstGeom prst="rect">
            <a:avLst/>
          </a:prstGeom>
        </p:spPr>
        <p:txBody>
          <a:bodyPr/>
          <a:lstStyle/>
          <a:p>
            <a:pPr marL="274320" indent="-274320" algn="r" fontAlgn="auto">
              <a:spcBef>
                <a:spcPct val="20000"/>
              </a:spcBef>
              <a:spcAft>
                <a:spcPts val="0"/>
              </a:spcAft>
              <a:buClr>
                <a:schemeClr val="accent3"/>
              </a:buClr>
              <a:buSzPct val="95000"/>
              <a:buFont typeface="Wingdings 2"/>
              <a:buNone/>
              <a:defRPr/>
            </a:pPr>
            <a:r>
              <a:rPr lang="es-MX" sz="1000" dirty="0" err="1">
                <a:latin typeface="+mn-lt"/>
                <a:cs typeface="+mn-cs"/>
              </a:rPr>
              <a:t>Caspi</a:t>
            </a:r>
            <a:r>
              <a:rPr lang="es-MX" sz="1000" dirty="0">
                <a:latin typeface="+mn-lt"/>
                <a:cs typeface="+mn-cs"/>
              </a:rPr>
              <a:t> A, </a:t>
            </a:r>
            <a:r>
              <a:rPr lang="es-MX" sz="1000" dirty="0" err="1">
                <a:latin typeface="+mn-lt"/>
                <a:cs typeface="+mn-cs"/>
              </a:rPr>
              <a:t>et.al</a:t>
            </a:r>
            <a:r>
              <a:rPr lang="es-MX" sz="1000" dirty="0">
                <a:latin typeface="+mn-lt"/>
                <a:cs typeface="+mn-cs"/>
              </a:rPr>
              <a:t>. </a:t>
            </a:r>
            <a:r>
              <a:rPr lang="es-MX" sz="1000" dirty="0" err="1">
                <a:latin typeface="+mn-lt"/>
                <a:cs typeface="+mn-cs"/>
              </a:rPr>
              <a:t>Int</a:t>
            </a:r>
            <a:r>
              <a:rPr lang="es-MX" sz="1000" dirty="0">
                <a:latin typeface="+mn-lt"/>
                <a:cs typeface="+mn-cs"/>
              </a:rPr>
              <a:t> J </a:t>
            </a:r>
            <a:r>
              <a:rPr lang="es-MX" sz="1000" dirty="0" err="1">
                <a:latin typeface="+mn-lt"/>
                <a:cs typeface="+mn-cs"/>
              </a:rPr>
              <a:t>Methods</a:t>
            </a:r>
            <a:r>
              <a:rPr lang="en-US" sz="1000" dirty="0">
                <a:latin typeface="+mn-lt"/>
                <a:cs typeface="+mn-cs"/>
              </a:rPr>
              <a:t> </a:t>
            </a:r>
            <a:r>
              <a:rPr lang="en-US" sz="1000" dirty="0" err="1">
                <a:latin typeface="+mn-lt"/>
                <a:cs typeface="+mn-cs"/>
              </a:rPr>
              <a:t>Psychiatr</a:t>
            </a:r>
            <a:r>
              <a:rPr lang="en-US" sz="1000" dirty="0">
                <a:latin typeface="+mn-lt"/>
                <a:cs typeface="+mn-cs"/>
              </a:rPr>
              <a:t> Res; 1996(6), 101-114.</a:t>
            </a:r>
          </a:p>
        </p:txBody>
      </p:sp>
      <p:sp>
        <p:nvSpPr>
          <p:cNvPr id="35843" name="1 Título"/>
          <p:cNvSpPr>
            <a:spLocks noGrp="1"/>
          </p:cNvSpPr>
          <p:nvPr>
            <p:ph type="title"/>
          </p:nvPr>
        </p:nvSpPr>
        <p:spPr/>
        <p:txBody>
          <a:bodyPr/>
          <a:lstStyle/>
          <a:p>
            <a:r>
              <a:rPr lang="es-MX" sz="3600" smtClean="0">
                <a:solidFill>
                  <a:srgbClr val="04617B"/>
                </a:solidFill>
              </a:rPr>
              <a:t>Método</a:t>
            </a:r>
            <a:endParaRPr lang="es-MX" smtClean="0"/>
          </a:p>
        </p:txBody>
      </p:sp>
      <p:sp>
        <p:nvSpPr>
          <p:cNvPr id="35844" name="2 Marcador de contenido"/>
          <p:cNvSpPr>
            <a:spLocks noGrp="1"/>
          </p:cNvSpPr>
          <p:nvPr>
            <p:ph idx="1"/>
          </p:nvPr>
        </p:nvSpPr>
        <p:spPr>
          <a:xfrm>
            <a:off x="457200" y="1935163"/>
            <a:ext cx="8686800" cy="1493837"/>
          </a:xfrm>
        </p:spPr>
        <p:txBody>
          <a:bodyPr/>
          <a:lstStyle/>
          <a:p>
            <a:pPr>
              <a:buFont typeface="Wingdings 2" pitchFamily="18" charset="2"/>
              <a:buNone/>
            </a:pPr>
            <a:r>
              <a:rPr lang="es-MX" b="1" smtClean="0"/>
              <a:t>EVALUACIÓN DEL TRASTORNO EN LOS PROBANDOS</a:t>
            </a:r>
          </a:p>
          <a:p>
            <a:r>
              <a:rPr lang="es-MX" smtClean="0"/>
              <a:t>Uso de servicios de salud mental: 32</a:t>
            </a:r>
          </a:p>
          <a:p>
            <a:pPr lvl="1"/>
            <a:r>
              <a:rPr lang="es-MX" smtClean="0"/>
              <a:t>Evaluado por Calendario de Historia de Vida</a:t>
            </a:r>
          </a:p>
        </p:txBody>
      </p:sp>
      <p:pic>
        <p:nvPicPr>
          <p:cNvPr id="66563" name="Picture 3"/>
          <p:cNvPicPr>
            <a:picLocks noChangeAspect="1" noChangeArrowheads="1"/>
          </p:cNvPicPr>
          <p:nvPr/>
        </p:nvPicPr>
        <p:blipFill>
          <a:blip r:embed="rId3" cstate="print"/>
          <a:srcRect r="1106"/>
          <a:stretch>
            <a:fillRect/>
          </a:stretch>
        </p:blipFill>
        <p:spPr bwMode="auto">
          <a:xfrm>
            <a:off x="0" y="6350"/>
            <a:ext cx="9144000" cy="685800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563"/>
                                        </p:tgtEl>
                                        <p:attrNameLst>
                                          <p:attrName>style.visibility</p:attrName>
                                        </p:attrNameLst>
                                      </p:cBhvr>
                                      <p:to>
                                        <p:strVal val="visible"/>
                                      </p:to>
                                    </p:set>
                                    <p:animEffect transition="in" filter="fade">
                                      <p:cBhvr>
                                        <p:cTn id="7" dur="1000"/>
                                        <p:tgtEl>
                                          <p:spTgt spid="665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66563"/>
                                        </p:tgtEl>
                                      </p:cBhvr>
                                    </p:animEffect>
                                    <p:set>
                                      <p:cBhvr>
                                        <p:cTn id="12" dur="1" fill="hold">
                                          <p:stCondLst>
                                            <p:cond delay="999"/>
                                          </p:stCondLst>
                                        </p:cTn>
                                        <p:tgtEl>
                                          <p:spTgt spid="665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Título"/>
          <p:cNvSpPr>
            <a:spLocks noGrp="1"/>
          </p:cNvSpPr>
          <p:nvPr>
            <p:ph type="title"/>
          </p:nvPr>
        </p:nvSpPr>
        <p:spPr>
          <a:xfrm>
            <a:off x="1781690" y="1178750"/>
            <a:ext cx="5445605" cy="602940"/>
          </a:xfrm>
        </p:spPr>
        <p:txBody>
          <a:bodyPr/>
          <a:lstStyle/>
          <a:p>
            <a:pPr algn="ctr"/>
            <a:r>
              <a:rPr lang="es-MX" sz="4800" dirty="0" smtClean="0">
                <a:solidFill>
                  <a:srgbClr val="04617B"/>
                </a:solidFill>
              </a:rPr>
              <a:t>Método</a:t>
            </a:r>
            <a:endParaRPr lang="es-MX" sz="6600" dirty="0" smtClean="0"/>
          </a:p>
        </p:txBody>
      </p:sp>
      <p:sp>
        <p:nvSpPr>
          <p:cNvPr id="36867" name="2 Marcador de contenido"/>
          <p:cNvSpPr>
            <a:spLocks noGrp="1"/>
          </p:cNvSpPr>
          <p:nvPr>
            <p:ph idx="1"/>
          </p:nvPr>
        </p:nvSpPr>
        <p:spPr>
          <a:xfrm>
            <a:off x="457200" y="1853825"/>
            <a:ext cx="8686800" cy="4389437"/>
          </a:xfrm>
        </p:spPr>
        <p:txBody>
          <a:bodyPr/>
          <a:lstStyle/>
          <a:p>
            <a:pPr>
              <a:buFont typeface="Wingdings 2" pitchFamily="18" charset="2"/>
              <a:buNone/>
            </a:pPr>
            <a:r>
              <a:rPr lang="es-MX" sz="2000" b="1" dirty="0" smtClean="0"/>
              <a:t>EVALUACIÓN DEL TRASTORNO EN LOS PROBANDOS</a:t>
            </a:r>
          </a:p>
          <a:p>
            <a:r>
              <a:rPr lang="es-MX" sz="2000" dirty="0" smtClean="0"/>
              <a:t>Edad de inicio</a:t>
            </a:r>
          </a:p>
          <a:p>
            <a:pPr lvl="1"/>
            <a:r>
              <a:rPr lang="es-MX" sz="1800" dirty="0" smtClean="0"/>
              <a:t>Edad más temprana de evaluación  con diagnóstico</a:t>
            </a:r>
          </a:p>
        </p:txBody>
      </p:sp>
      <p:graphicFrame>
        <p:nvGraphicFramePr>
          <p:cNvPr id="4" name="1 Gráfico"/>
          <p:cNvGraphicFramePr/>
          <p:nvPr/>
        </p:nvGraphicFramePr>
        <p:xfrm>
          <a:off x="1781690" y="2933945"/>
          <a:ext cx="5857875" cy="322897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Título"/>
          <p:cNvSpPr>
            <a:spLocks noGrp="1"/>
          </p:cNvSpPr>
          <p:nvPr>
            <p:ph type="title"/>
          </p:nvPr>
        </p:nvSpPr>
        <p:spPr>
          <a:xfrm>
            <a:off x="2051720" y="638690"/>
            <a:ext cx="5085566" cy="647945"/>
          </a:xfrm>
        </p:spPr>
        <p:txBody>
          <a:bodyPr/>
          <a:lstStyle/>
          <a:p>
            <a:pPr algn="ctr"/>
            <a:r>
              <a:rPr lang="es-MX" sz="4400" dirty="0" smtClean="0">
                <a:solidFill>
                  <a:srgbClr val="04617B"/>
                </a:solidFill>
              </a:rPr>
              <a:t>Método</a:t>
            </a:r>
            <a:endParaRPr lang="es-MX" sz="6000" dirty="0" smtClean="0"/>
          </a:p>
        </p:txBody>
      </p:sp>
      <p:sp>
        <p:nvSpPr>
          <p:cNvPr id="37891" name="2 Marcador de contenido"/>
          <p:cNvSpPr>
            <a:spLocks noGrp="1"/>
          </p:cNvSpPr>
          <p:nvPr>
            <p:ph idx="1"/>
          </p:nvPr>
        </p:nvSpPr>
        <p:spPr>
          <a:xfrm>
            <a:off x="476545" y="1358770"/>
            <a:ext cx="8229600" cy="4455495"/>
          </a:xfrm>
        </p:spPr>
        <p:txBody>
          <a:bodyPr/>
          <a:lstStyle/>
          <a:p>
            <a:pPr>
              <a:buFont typeface="Wingdings 2" pitchFamily="18" charset="2"/>
              <a:buNone/>
            </a:pPr>
            <a:endParaRPr lang="es-MX" sz="1800" b="1" dirty="0" smtClean="0"/>
          </a:p>
          <a:p>
            <a:pPr>
              <a:buFont typeface="Wingdings 2" pitchFamily="18" charset="2"/>
              <a:buNone/>
            </a:pPr>
            <a:r>
              <a:rPr lang="es-MX" sz="1800" b="1" dirty="0" smtClean="0"/>
              <a:t>MÉTODOS ESTADÍSTICOS</a:t>
            </a:r>
          </a:p>
          <a:p>
            <a:pPr>
              <a:buFont typeface="Wingdings 2" pitchFamily="18" charset="2"/>
              <a:buNone/>
            </a:pPr>
            <a:endParaRPr lang="es-MX" sz="1800" b="1" dirty="0" smtClean="0"/>
          </a:p>
          <a:p>
            <a:r>
              <a:rPr lang="es-MX" sz="1800" dirty="0" smtClean="0"/>
              <a:t>Familiaridad</a:t>
            </a:r>
          </a:p>
          <a:p>
            <a:r>
              <a:rPr lang="es-MX" sz="1800" dirty="0" smtClean="0"/>
              <a:t>Asociación - Historia Familiar, con:</a:t>
            </a:r>
          </a:p>
          <a:p>
            <a:pPr marL="1123950" lvl="2" indent="-457200">
              <a:buFont typeface="Wingdings 2" pitchFamily="18" charset="2"/>
              <a:buAutoNum type="alphaLcParenR"/>
            </a:pPr>
            <a:r>
              <a:rPr lang="es-MX" sz="1800" dirty="0" smtClean="0"/>
              <a:t>Recurrencia</a:t>
            </a:r>
          </a:p>
          <a:p>
            <a:pPr marL="1123950" lvl="2" indent="-457200">
              <a:buFont typeface="Wingdings 2" pitchFamily="18" charset="2"/>
              <a:buAutoNum type="alphaLcParenR"/>
            </a:pPr>
            <a:r>
              <a:rPr lang="es-MX" sz="1800" dirty="0" smtClean="0"/>
              <a:t>Tasa más elevada de alteración en funcionamiento</a:t>
            </a:r>
          </a:p>
          <a:p>
            <a:pPr marL="1123950" lvl="2" indent="-457200">
              <a:buFont typeface="Wingdings 2" pitchFamily="18" charset="2"/>
              <a:buAutoNum type="alphaLcParenR"/>
            </a:pPr>
            <a:r>
              <a:rPr lang="es-MX" sz="1800" dirty="0" smtClean="0"/>
              <a:t>Si el probando ha recibido tratamiento</a:t>
            </a:r>
          </a:p>
          <a:p>
            <a:pPr marL="1123950" lvl="2" indent="-457200">
              <a:buFont typeface="Wingdings 2" pitchFamily="18" charset="2"/>
              <a:buAutoNum type="alphaLcParenR"/>
            </a:pPr>
            <a:r>
              <a:rPr lang="es-MX" sz="1800" dirty="0" smtClean="0"/>
              <a:t>Si el probando ha sido hospitalizado o ha usado medicamentos</a:t>
            </a:r>
          </a:p>
          <a:p>
            <a:pPr marL="1123950" lvl="2" indent="-457200">
              <a:buFont typeface="Wingdings 2" pitchFamily="18" charset="2"/>
              <a:buAutoNum type="alphaLcParenR"/>
            </a:pPr>
            <a:r>
              <a:rPr lang="es-MX" sz="1800" dirty="0" smtClean="0"/>
              <a:t>Edad inicial de diagnóstico del trastorno.</a:t>
            </a:r>
          </a:p>
          <a:p>
            <a:r>
              <a:rPr lang="es-MX" sz="1800" dirty="0" smtClean="0"/>
              <a:t>Efectos de sexo</a:t>
            </a:r>
          </a:p>
          <a:p>
            <a:r>
              <a:rPr lang="es-MX" sz="1800" dirty="0" smtClean="0"/>
              <a:t>Análisis por Stata 9.1</a:t>
            </a:r>
          </a:p>
        </p:txBody>
      </p:sp>
    </p:spTree>
  </p:cSld>
  <p:clrMapOvr>
    <a:masterClrMapping/>
  </p:clrMapOvr>
  <p:transition spd="slow">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Título"/>
          <p:cNvSpPr>
            <a:spLocks noGrp="1"/>
          </p:cNvSpPr>
          <p:nvPr>
            <p:ph type="title"/>
          </p:nvPr>
        </p:nvSpPr>
        <p:spPr/>
        <p:txBody>
          <a:bodyPr/>
          <a:lstStyle/>
          <a:p>
            <a:r>
              <a:rPr lang="es-MX" sz="3600" smtClean="0">
                <a:solidFill>
                  <a:srgbClr val="04617B"/>
                </a:solidFill>
              </a:rPr>
              <a:t>Resultados</a:t>
            </a:r>
            <a:endParaRPr lang="es-MX" smtClean="0"/>
          </a:p>
        </p:txBody>
      </p:sp>
      <p:graphicFrame>
        <p:nvGraphicFramePr>
          <p:cNvPr id="4" name="3 Marcador de contenido"/>
          <p:cNvGraphicFramePr>
            <a:graphicFrameLocks noGrp="1"/>
          </p:cNvGraphicFramePr>
          <p:nvPr>
            <p:ph idx="1"/>
          </p:nvPr>
        </p:nvGraphicFramePr>
        <p:xfrm>
          <a:off x="341530" y="2112963"/>
          <a:ext cx="8550950" cy="3754650"/>
        </p:xfrm>
        <a:graphic>
          <a:graphicData uri="http://schemas.openxmlformats.org/drawingml/2006/table">
            <a:tbl>
              <a:tblPr firstRow="1" bandRow="1">
                <a:tableStyleId>{5C22544A-7EE6-4342-B048-85BDC9FD1C3A}</a:tableStyleId>
              </a:tblPr>
              <a:tblGrid>
                <a:gridCol w="1900222"/>
                <a:gridCol w="2833755"/>
                <a:gridCol w="3816973"/>
              </a:tblGrid>
              <a:tr h="597165">
                <a:tc>
                  <a:txBody>
                    <a:bodyPr/>
                    <a:lstStyle/>
                    <a:p>
                      <a:r>
                        <a:rPr lang="es-MX" dirty="0" smtClean="0"/>
                        <a:t>Asociación</a:t>
                      </a:r>
                      <a:endParaRPr lang="es-MX" dirty="0"/>
                    </a:p>
                  </a:txBody>
                  <a:tcPr anchor="ctr"/>
                </a:tc>
                <a:tc>
                  <a:txBody>
                    <a:bodyPr/>
                    <a:lstStyle/>
                    <a:p>
                      <a:r>
                        <a:rPr lang="es-MX" dirty="0" smtClean="0"/>
                        <a:t>Característica</a:t>
                      </a:r>
                      <a:r>
                        <a:rPr lang="es-MX" baseline="0" dirty="0" smtClean="0"/>
                        <a:t> Clínica</a:t>
                      </a:r>
                      <a:endParaRPr lang="es-MX" dirty="0"/>
                    </a:p>
                  </a:txBody>
                  <a:tcPr anchor="ctr"/>
                </a:tc>
                <a:tc>
                  <a:txBody>
                    <a:bodyPr/>
                    <a:lstStyle/>
                    <a:p>
                      <a:r>
                        <a:rPr lang="es-MX" dirty="0" smtClean="0"/>
                        <a:t>Definición</a:t>
                      </a:r>
                      <a:endParaRPr lang="es-MX" dirty="0"/>
                    </a:p>
                  </a:txBody>
                  <a:tcPr anchor="ctr"/>
                </a:tc>
              </a:tr>
              <a:tr h="597165">
                <a:tc rowSpan="5">
                  <a:txBody>
                    <a:bodyPr/>
                    <a:lstStyle/>
                    <a:p>
                      <a:r>
                        <a:rPr lang="es-MX" dirty="0" smtClean="0"/>
                        <a:t>Historia Familiar</a:t>
                      </a:r>
                      <a:endParaRPr lang="es-MX" dirty="0"/>
                    </a:p>
                  </a:txBody>
                  <a:tcPr anchor="ctr"/>
                </a:tc>
                <a:tc>
                  <a:txBody>
                    <a:bodyPr/>
                    <a:lstStyle/>
                    <a:p>
                      <a:pPr algn="l"/>
                      <a:r>
                        <a:rPr lang="es-MX" b="0" cap="none" spc="0" dirty="0" smtClean="0">
                          <a:ln>
                            <a:noFill/>
                          </a:ln>
                          <a:solidFill>
                            <a:schemeClr val="tx1"/>
                          </a:solidFill>
                          <a:effectLst/>
                        </a:rPr>
                        <a:t>Familiaridad</a:t>
                      </a:r>
                      <a:endParaRPr lang="es-MX" b="0" cap="none" spc="0" dirty="0">
                        <a:ln>
                          <a:noFill/>
                        </a:ln>
                        <a:solidFill>
                          <a:schemeClr val="tx1"/>
                        </a:solidFill>
                        <a:effectLst/>
                      </a:endParaRPr>
                    </a:p>
                  </a:txBody>
                  <a:tcPr anchor="ctr"/>
                </a:tc>
                <a:tc>
                  <a:txBody>
                    <a:bodyPr/>
                    <a:lstStyle/>
                    <a:p>
                      <a:pPr algn="l"/>
                      <a:r>
                        <a:rPr lang="es-MX" b="0" cap="none" spc="0" dirty="0" smtClean="0">
                          <a:ln>
                            <a:noFill/>
                          </a:ln>
                          <a:solidFill>
                            <a:schemeClr val="tx1"/>
                          </a:solidFill>
                          <a:effectLst/>
                        </a:rPr>
                        <a:t>Presencia/Ausencia</a:t>
                      </a:r>
                      <a:r>
                        <a:rPr lang="es-MX" b="0" cap="none" spc="0" baseline="0" dirty="0" smtClean="0">
                          <a:ln>
                            <a:noFill/>
                          </a:ln>
                          <a:solidFill>
                            <a:schemeClr val="tx1"/>
                          </a:solidFill>
                          <a:effectLst/>
                        </a:rPr>
                        <a:t> del trastorno en probandos</a:t>
                      </a:r>
                      <a:endParaRPr lang="es-MX" b="0" cap="none" spc="0" dirty="0">
                        <a:ln>
                          <a:noFill/>
                        </a:ln>
                        <a:solidFill>
                          <a:schemeClr val="tx1"/>
                        </a:solidFill>
                        <a:effectLst/>
                      </a:endParaRPr>
                    </a:p>
                  </a:txBody>
                  <a:tcPr anchor="ctr"/>
                </a:tc>
              </a:tr>
              <a:tr h="597165">
                <a:tc vMerge="1">
                  <a:txBody>
                    <a:bodyPr/>
                    <a:lstStyle/>
                    <a:p>
                      <a:endParaRPr lang="es-MX" dirty="0"/>
                    </a:p>
                  </a:txBody>
                  <a:tcPr/>
                </a:tc>
                <a:tc>
                  <a:txBody>
                    <a:bodyPr/>
                    <a:lstStyle/>
                    <a:p>
                      <a:pPr algn="l"/>
                      <a:r>
                        <a:rPr lang="es-MX" b="0" cap="none" spc="0" dirty="0" smtClean="0">
                          <a:ln>
                            <a:noFill/>
                          </a:ln>
                          <a:solidFill>
                            <a:schemeClr val="tx1"/>
                          </a:solidFill>
                          <a:effectLst/>
                        </a:rPr>
                        <a:t>Recurrencia</a:t>
                      </a:r>
                      <a:endParaRPr lang="es-MX" b="0" cap="none" spc="0" dirty="0">
                        <a:ln>
                          <a:noFill/>
                        </a:ln>
                        <a:solidFill>
                          <a:schemeClr val="tx1"/>
                        </a:solidFill>
                        <a:effectLst/>
                      </a:endParaRPr>
                    </a:p>
                  </a:txBody>
                  <a:tcPr anchor="ctr"/>
                </a:tc>
                <a:tc>
                  <a:txBody>
                    <a:bodyPr/>
                    <a:lstStyle/>
                    <a:p>
                      <a:pPr algn="l"/>
                      <a:r>
                        <a:rPr lang="es-MX" b="0" cap="none" spc="0" dirty="0" smtClean="0">
                          <a:ln>
                            <a:noFill/>
                          </a:ln>
                          <a:solidFill>
                            <a:schemeClr val="tx1"/>
                          </a:solidFill>
                          <a:effectLst/>
                        </a:rPr>
                        <a:t>Número de evaluaciones</a:t>
                      </a:r>
                      <a:r>
                        <a:rPr lang="es-MX" b="0" cap="none" spc="0" baseline="0" dirty="0" smtClean="0">
                          <a:ln>
                            <a:noFill/>
                          </a:ln>
                          <a:solidFill>
                            <a:schemeClr val="tx1"/>
                          </a:solidFill>
                          <a:effectLst/>
                        </a:rPr>
                        <a:t> en que haya sido diagnosticado</a:t>
                      </a:r>
                      <a:endParaRPr lang="es-MX" b="0" cap="none" spc="0" dirty="0">
                        <a:ln>
                          <a:noFill/>
                        </a:ln>
                        <a:solidFill>
                          <a:schemeClr val="tx1"/>
                        </a:solidFill>
                        <a:effectLst/>
                      </a:endParaRPr>
                    </a:p>
                  </a:txBody>
                  <a:tcPr anchor="ctr"/>
                </a:tc>
              </a:tr>
              <a:tr h="597165">
                <a:tc vMerge="1">
                  <a:txBody>
                    <a:bodyPr/>
                    <a:lstStyle/>
                    <a:p>
                      <a:endParaRPr lang="es-MX" dirty="0"/>
                    </a:p>
                  </a:txBody>
                  <a:tcPr/>
                </a:tc>
                <a:tc>
                  <a:txBody>
                    <a:bodyPr/>
                    <a:lstStyle/>
                    <a:p>
                      <a:pPr algn="l"/>
                      <a:r>
                        <a:rPr lang="es-MX" b="0" cap="none" spc="0" dirty="0" smtClean="0">
                          <a:ln>
                            <a:noFill/>
                          </a:ln>
                          <a:solidFill>
                            <a:schemeClr val="tx1"/>
                          </a:solidFill>
                          <a:effectLst/>
                        </a:rPr>
                        <a:t>Deterioro funcionamiento</a:t>
                      </a:r>
                      <a:endParaRPr lang="es-MX" b="0" cap="none" spc="0" dirty="0">
                        <a:ln>
                          <a:noFill/>
                        </a:ln>
                        <a:solidFill>
                          <a:schemeClr val="tx1"/>
                        </a:solidFill>
                        <a:effectLst/>
                      </a:endParaRPr>
                    </a:p>
                  </a:txBody>
                  <a:tcPr anchor="ctr"/>
                </a:tc>
                <a:tc>
                  <a:txBody>
                    <a:bodyPr/>
                    <a:lstStyle/>
                    <a:p>
                      <a:pPr algn="l"/>
                      <a:r>
                        <a:rPr lang="es-MX" b="0" cap="none" spc="0" dirty="0" smtClean="0">
                          <a:ln>
                            <a:noFill/>
                          </a:ln>
                          <a:solidFill>
                            <a:schemeClr val="tx1"/>
                          </a:solidFill>
                          <a:effectLst/>
                        </a:rPr>
                        <a:t>Auto-reporte (1-5)</a:t>
                      </a:r>
                      <a:endParaRPr lang="es-MX" b="0" cap="none" spc="0" dirty="0">
                        <a:ln>
                          <a:noFill/>
                        </a:ln>
                        <a:solidFill>
                          <a:schemeClr val="tx1"/>
                        </a:solidFill>
                        <a:effectLst/>
                      </a:endParaRPr>
                    </a:p>
                  </a:txBody>
                  <a:tcPr anchor="ctr"/>
                </a:tc>
              </a:tr>
              <a:tr h="597165">
                <a:tc vMerge="1">
                  <a:txBody>
                    <a:bodyPr/>
                    <a:lstStyle/>
                    <a:p>
                      <a:endParaRPr lang="es-MX" dirty="0"/>
                    </a:p>
                  </a:txBody>
                  <a:tcPr/>
                </a:tc>
                <a:tc>
                  <a:txBody>
                    <a:bodyPr/>
                    <a:lstStyle/>
                    <a:p>
                      <a:pPr algn="l"/>
                      <a:r>
                        <a:rPr lang="es-MX" b="0" cap="none" spc="0" dirty="0" smtClean="0">
                          <a:ln>
                            <a:noFill/>
                          </a:ln>
                          <a:solidFill>
                            <a:schemeClr val="tx1"/>
                          </a:solidFill>
                          <a:effectLst/>
                        </a:rPr>
                        <a:t>Uso de servicios</a:t>
                      </a:r>
                      <a:endParaRPr lang="es-MX" b="0" cap="none" spc="0" dirty="0">
                        <a:ln>
                          <a:noFill/>
                        </a:ln>
                        <a:solidFill>
                          <a:schemeClr val="tx1"/>
                        </a:solidFill>
                        <a:effectLst/>
                      </a:endParaRPr>
                    </a:p>
                  </a:txBody>
                  <a:tcPr anchor="ctr"/>
                </a:tc>
                <a:tc>
                  <a:txBody>
                    <a:bodyPr/>
                    <a:lstStyle/>
                    <a:p>
                      <a:pPr algn="l"/>
                      <a:r>
                        <a:rPr lang="es-MX" b="0" cap="none" spc="0" dirty="0" smtClean="0">
                          <a:ln>
                            <a:noFill/>
                          </a:ln>
                          <a:solidFill>
                            <a:schemeClr val="tx1"/>
                          </a:solidFill>
                          <a:effectLst/>
                        </a:rPr>
                        <a:t>a) Uso</a:t>
                      </a:r>
                      <a:r>
                        <a:rPr lang="es-MX" b="0" cap="none" spc="0" baseline="0" dirty="0" smtClean="0">
                          <a:ln>
                            <a:noFill/>
                          </a:ln>
                          <a:solidFill>
                            <a:schemeClr val="tx1"/>
                          </a:solidFill>
                          <a:effectLst/>
                        </a:rPr>
                        <a:t> tratamiento no farmacológico</a:t>
                      </a:r>
                    </a:p>
                    <a:p>
                      <a:pPr algn="l"/>
                      <a:r>
                        <a:rPr lang="es-MX" b="0" cap="none" spc="0" baseline="0" dirty="0" smtClean="0">
                          <a:ln>
                            <a:noFill/>
                          </a:ln>
                          <a:solidFill>
                            <a:schemeClr val="tx1"/>
                          </a:solidFill>
                          <a:effectLst/>
                        </a:rPr>
                        <a:t>b) Medicación/Hospitalización</a:t>
                      </a:r>
                      <a:endParaRPr lang="es-MX" b="0" cap="none" spc="0" dirty="0">
                        <a:ln>
                          <a:noFill/>
                        </a:ln>
                        <a:solidFill>
                          <a:schemeClr val="tx1"/>
                        </a:solidFill>
                        <a:effectLst/>
                      </a:endParaRPr>
                    </a:p>
                  </a:txBody>
                  <a:tcPr anchor="ctr"/>
                </a:tc>
              </a:tr>
              <a:tr h="597165">
                <a:tc vMerge="1">
                  <a:txBody>
                    <a:bodyPr/>
                    <a:lstStyle/>
                    <a:p>
                      <a:endParaRPr lang="es-MX" dirty="0"/>
                    </a:p>
                  </a:txBody>
                  <a:tcPr/>
                </a:tc>
                <a:tc>
                  <a:txBody>
                    <a:bodyPr/>
                    <a:lstStyle/>
                    <a:p>
                      <a:pPr algn="l"/>
                      <a:r>
                        <a:rPr lang="es-MX" b="0" cap="none" spc="0" dirty="0" smtClean="0">
                          <a:ln>
                            <a:noFill/>
                          </a:ln>
                          <a:solidFill>
                            <a:schemeClr val="tx1"/>
                          </a:solidFill>
                          <a:effectLst/>
                        </a:rPr>
                        <a:t>Edad</a:t>
                      </a:r>
                      <a:r>
                        <a:rPr lang="es-MX" b="0" cap="none" spc="0" baseline="0" dirty="0" smtClean="0">
                          <a:ln>
                            <a:noFill/>
                          </a:ln>
                          <a:solidFill>
                            <a:schemeClr val="tx1"/>
                          </a:solidFill>
                          <a:effectLst/>
                        </a:rPr>
                        <a:t> de inicio</a:t>
                      </a:r>
                      <a:endParaRPr lang="es-MX" b="0" cap="none" spc="0" dirty="0">
                        <a:ln>
                          <a:noFill/>
                        </a:ln>
                        <a:solidFill>
                          <a:schemeClr val="tx1"/>
                        </a:solidFill>
                        <a:effectLst/>
                      </a:endParaRPr>
                    </a:p>
                  </a:txBody>
                  <a:tcPr anchor="ctr"/>
                </a:tc>
                <a:tc>
                  <a:txBody>
                    <a:bodyPr/>
                    <a:lstStyle/>
                    <a:p>
                      <a:pPr algn="l"/>
                      <a:r>
                        <a:rPr lang="es-MX" b="0" cap="none" spc="0" dirty="0" smtClean="0">
                          <a:ln>
                            <a:noFill/>
                          </a:ln>
                          <a:solidFill>
                            <a:schemeClr val="tx1"/>
                          </a:solidFill>
                          <a:effectLst/>
                        </a:rPr>
                        <a:t>Edad de evaluación más temprana en</a:t>
                      </a:r>
                      <a:r>
                        <a:rPr lang="es-MX" b="0" cap="none" spc="0" baseline="0" dirty="0" smtClean="0">
                          <a:ln>
                            <a:noFill/>
                          </a:ln>
                          <a:solidFill>
                            <a:schemeClr val="tx1"/>
                          </a:solidFill>
                          <a:effectLst/>
                        </a:rPr>
                        <a:t> que se realizó el diagnóstico</a:t>
                      </a:r>
                      <a:endParaRPr lang="es-MX" b="0" cap="none" spc="0" dirty="0">
                        <a:ln>
                          <a:noFill/>
                        </a:ln>
                        <a:solidFill>
                          <a:schemeClr val="tx1"/>
                        </a:solidFill>
                        <a:effectLst/>
                      </a:endParaRPr>
                    </a:p>
                  </a:txBody>
                  <a:tcPr anchor="ctr"/>
                </a:tc>
              </a:tr>
            </a:tbl>
          </a:graphicData>
        </a:graphic>
      </p:graphicFrame>
    </p:spTree>
  </p:cSld>
  <p:clrMapOvr>
    <a:masterClrMapping/>
  </p:clrMapOvr>
  <p:transition spd="slow">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Título"/>
          <p:cNvSpPr>
            <a:spLocks noGrp="1"/>
          </p:cNvSpPr>
          <p:nvPr>
            <p:ph type="title"/>
          </p:nvPr>
        </p:nvSpPr>
        <p:spPr>
          <a:xfrm>
            <a:off x="1196625" y="818710"/>
            <a:ext cx="6615735" cy="692950"/>
          </a:xfrm>
        </p:spPr>
        <p:txBody>
          <a:bodyPr/>
          <a:lstStyle/>
          <a:p>
            <a:pPr algn="ctr"/>
            <a:r>
              <a:rPr lang="es-MX" sz="4000" dirty="0" smtClean="0"/>
              <a:t>Resultados</a:t>
            </a:r>
            <a:r>
              <a:rPr lang="es-MX" sz="4000" dirty="0" smtClean="0">
                <a:solidFill>
                  <a:schemeClr val="tx1"/>
                </a:solidFill>
              </a:rPr>
              <a:t> </a:t>
            </a:r>
            <a:r>
              <a:rPr lang="es-MX" sz="3600" b="1" dirty="0" smtClean="0">
                <a:solidFill>
                  <a:schemeClr val="tx1"/>
                </a:solidFill>
              </a:rPr>
              <a:t>(Familiaridad)</a:t>
            </a:r>
          </a:p>
        </p:txBody>
      </p:sp>
      <p:pic>
        <p:nvPicPr>
          <p:cNvPr id="39939"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1520" y="1583795"/>
            <a:ext cx="8460940" cy="4762500"/>
          </a:xfrm>
          <a:prstGeom prst="rect">
            <a:avLst/>
          </a:prstGeom>
          <a:noFill/>
          <a:ln w="9525">
            <a:noFill/>
            <a:miter lim="800000"/>
            <a:headEnd/>
            <a:tailEnd/>
          </a:ln>
        </p:spPr>
      </p:pic>
      <p:sp>
        <p:nvSpPr>
          <p:cNvPr id="5" name="4 Rectángulo"/>
          <p:cNvSpPr/>
          <p:nvPr/>
        </p:nvSpPr>
        <p:spPr>
          <a:xfrm>
            <a:off x="882650" y="2406650"/>
            <a:ext cx="3155950" cy="88900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7" name="6 Rectángulo"/>
          <p:cNvSpPr/>
          <p:nvPr/>
        </p:nvSpPr>
        <p:spPr>
          <a:xfrm>
            <a:off x="882650" y="4851400"/>
            <a:ext cx="3155950" cy="88900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8" name="7 Rectángulo"/>
          <p:cNvSpPr/>
          <p:nvPr/>
        </p:nvSpPr>
        <p:spPr>
          <a:xfrm>
            <a:off x="5461000" y="4851400"/>
            <a:ext cx="3155950" cy="88900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6" name="5 Rectángulo"/>
          <p:cNvSpPr/>
          <p:nvPr/>
        </p:nvSpPr>
        <p:spPr>
          <a:xfrm>
            <a:off x="5461000" y="2406650"/>
            <a:ext cx="3155950" cy="88900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9" name="8 CuadroTexto"/>
          <p:cNvSpPr txBox="1"/>
          <p:nvPr/>
        </p:nvSpPr>
        <p:spPr>
          <a:xfrm>
            <a:off x="6519863" y="2436813"/>
            <a:ext cx="1008062" cy="369887"/>
          </a:xfrm>
          <a:prstGeom prst="rect">
            <a:avLst/>
          </a:prstGeom>
          <a:noFill/>
        </p:spPr>
        <p:txBody>
          <a:bodyPr wrap="none">
            <a:spAutoFit/>
          </a:bodyPr>
          <a:lstStyle/>
          <a:p>
            <a:pPr>
              <a:defRPr/>
            </a:pPr>
            <a:r>
              <a:rPr lang="es-MX" b="1" dirty="0">
                <a:latin typeface="+mn-lt"/>
              </a:rPr>
              <a:t>ES=0.29</a:t>
            </a:r>
          </a:p>
        </p:txBody>
      </p:sp>
      <p:sp>
        <p:nvSpPr>
          <p:cNvPr id="10" name="9 CuadroTexto"/>
          <p:cNvSpPr txBox="1"/>
          <p:nvPr/>
        </p:nvSpPr>
        <p:spPr>
          <a:xfrm>
            <a:off x="1993900" y="2406650"/>
            <a:ext cx="981075" cy="369888"/>
          </a:xfrm>
          <a:prstGeom prst="rect">
            <a:avLst/>
          </a:prstGeom>
          <a:noFill/>
        </p:spPr>
        <p:txBody>
          <a:bodyPr wrap="none">
            <a:spAutoFit/>
          </a:bodyPr>
          <a:lstStyle/>
          <a:p>
            <a:pPr>
              <a:defRPr/>
            </a:pPr>
            <a:r>
              <a:rPr lang="es-MX" b="1" dirty="0">
                <a:latin typeface="+mn-lt"/>
              </a:rPr>
              <a:t>ES=0.33</a:t>
            </a:r>
          </a:p>
        </p:txBody>
      </p:sp>
      <p:sp>
        <p:nvSpPr>
          <p:cNvPr id="11" name="10 CuadroTexto"/>
          <p:cNvSpPr txBox="1"/>
          <p:nvPr/>
        </p:nvSpPr>
        <p:spPr>
          <a:xfrm>
            <a:off x="1949450" y="4806950"/>
            <a:ext cx="981075" cy="369888"/>
          </a:xfrm>
          <a:prstGeom prst="rect">
            <a:avLst/>
          </a:prstGeom>
          <a:noFill/>
        </p:spPr>
        <p:txBody>
          <a:bodyPr wrap="none">
            <a:spAutoFit/>
          </a:bodyPr>
          <a:lstStyle/>
          <a:p>
            <a:pPr>
              <a:defRPr/>
            </a:pPr>
            <a:r>
              <a:rPr lang="es-MX" b="1" dirty="0">
                <a:latin typeface="+mn-lt"/>
              </a:rPr>
              <a:t>ES=0.33</a:t>
            </a:r>
          </a:p>
        </p:txBody>
      </p:sp>
      <p:sp>
        <p:nvSpPr>
          <p:cNvPr id="12" name="11 CuadroTexto"/>
          <p:cNvSpPr txBox="1"/>
          <p:nvPr/>
        </p:nvSpPr>
        <p:spPr>
          <a:xfrm>
            <a:off x="6394450" y="4837113"/>
            <a:ext cx="1003300" cy="369887"/>
          </a:xfrm>
          <a:prstGeom prst="rect">
            <a:avLst/>
          </a:prstGeom>
          <a:noFill/>
        </p:spPr>
        <p:txBody>
          <a:bodyPr wrap="none">
            <a:spAutoFit/>
          </a:bodyPr>
          <a:lstStyle/>
          <a:p>
            <a:pPr>
              <a:defRPr/>
            </a:pPr>
            <a:r>
              <a:rPr lang="es-MX" b="1" dirty="0">
                <a:latin typeface="+mn-lt"/>
              </a:rPr>
              <a:t>ES=0.36</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6" grpId="0" animBg="1"/>
      <p:bldP spid="9" grpId="0"/>
      <p:bldP spid="10" grpId="0"/>
      <p:bldP spid="11"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Título"/>
          <p:cNvSpPr>
            <a:spLocks noGrp="1"/>
          </p:cNvSpPr>
          <p:nvPr>
            <p:ph type="title"/>
          </p:nvPr>
        </p:nvSpPr>
        <p:spPr/>
        <p:txBody>
          <a:bodyPr/>
          <a:lstStyle/>
          <a:p>
            <a:r>
              <a:rPr lang="es-MX" sz="3600" smtClean="0"/>
              <a:t>Resultados</a:t>
            </a:r>
            <a:r>
              <a:rPr lang="es-MX" sz="3600" smtClean="0">
                <a:solidFill>
                  <a:schemeClr val="tx1"/>
                </a:solidFill>
              </a:rPr>
              <a:t> </a:t>
            </a:r>
            <a:r>
              <a:rPr lang="es-MX" sz="3000" b="1" smtClean="0">
                <a:solidFill>
                  <a:schemeClr val="tx1"/>
                </a:solidFill>
              </a:rPr>
              <a:t>(Recurrencia)</a:t>
            </a:r>
          </a:p>
        </p:txBody>
      </p:sp>
      <p:pic>
        <p:nvPicPr>
          <p:cNvPr id="40963"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27000" y="1962150"/>
            <a:ext cx="8705850" cy="4762500"/>
          </a:xfrm>
          <a:prstGeom prst="rect">
            <a:avLst/>
          </a:prstGeom>
          <a:noFill/>
          <a:ln w="9525">
            <a:noFill/>
            <a:miter lim="800000"/>
            <a:headEnd/>
            <a:tailEnd/>
          </a:ln>
        </p:spPr>
      </p:pic>
      <p:cxnSp>
        <p:nvCxnSpPr>
          <p:cNvPr id="15" name="14 Conector recto"/>
          <p:cNvCxnSpPr/>
          <p:nvPr/>
        </p:nvCxnSpPr>
        <p:spPr>
          <a:xfrm>
            <a:off x="5416550" y="3162300"/>
            <a:ext cx="15557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flipV="1">
            <a:off x="5416550" y="3295650"/>
            <a:ext cx="889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a:off x="5416550" y="3073400"/>
            <a:ext cx="22669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a:off x="5416550" y="2940050"/>
            <a:ext cx="29337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30 Conector recto"/>
          <p:cNvCxnSpPr/>
          <p:nvPr/>
        </p:nvCxnSpPr>
        <p:spPr>
          <a:xfrm>
            <a:off x="838200" y="5607050"/>
            <a:ext cx="11112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32 Conector recto"/>
          <p:cNvCxnSpPr/>
          <p:nvPr/>
        </p:nvCxnSpPr>
        <p:spPr>
          <a:xfrm>
            <a:off x="838200" y="5429250"/>
            <a:ext cx="20447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 name="33 Conector recto"/>
          <p:cNvCxnSpPr/>
          <p:nvPr/>
        </p:nvCxnSpPr>
        <p:spPr>
          <a:xfrm>
            <a:off x="838200" y="5207000"/>
            <a:ext cx="29337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8" name="37 Conector recto"/>
          <p:cNvCxnSpPr/>
          <p:nvPr/>
        </p:nvCxnSpPr>
        <p:spPr>
          <a:xfrm>
            <a:off x="5416550" y="5029200"/>
            <a:ext cx="20447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9" name="38 CuadroTexto"/>
          <p:cNvSpPr txBox="1"/>
          <p:nvPr/>
        </p:nvSpPr>
        <p:spPr>
          <a:xfrm>
            <a:off x="6394450" y="2214563"/>
            <a:ext cx="896938" cy="369887"/>
          </a:xfrm>
          <a:prstGeom prst="rect">
            <a:avLst/>
          </a:prstGeom>
          <a:noFill/>
        </p:spPr>
        <p:txBody>
          <a:bodyPr wrap="none">
            <a:spAutoFit/>
          </a:bodyPr>
          <a:lstStyle/>
          <a:p>
            <a:pPr>
              <a:defRPr/>
            </a:pPr>
            <a:r>
              <a:rPr lang="es-MX" b="1" dirty="0">
                <a:latin typeface="+mn-lt"/>
              </a:rPr>
              <a:t>P=.005</a:t>
            </a:r>
          </a:p>
        </p:txBody>
      </p:sp>
      <p:sp>
        <p:nvSpPr>
          <p:cNvPr id="40" name="39 CuadroTexto"/>
          <p:cNvSpPr txBox="1"/>
          <p:nvPr/>
        </p:nvSpPr>
        <p:spPr>
          <a:xfrm>
            <a:off x="1816100" y="4570413"/>
            <a:ext cx="766763" cy="369887"/>
          </a:xfrm>
          <a:prstGeom prst="rect">
            <a:avLst/>
          </a:prstGeom>
          <a:noFill/>
        </p:spPr>
        <p:txBody>
          <a:bodyPr wrap="none">
            <a:spAutoFit/>
          </a:bodyPr>
          <a:lstStyle/>
          <a:p>
            <a:pPr>
              <a:defRPr/>
            </a:pPr>
            <a:r>
              <a:rPr lang="es-MX" b="1" dirty="0">
                <a:latin typeface="+mn-lt"/>
              </a:rPr>
              <a:t>P=.02</a:t>
            </a:r>
          </a:p>
        </p:txBody>
      </p:sp>
      <p:sp>
        <p:nvSpPr>
          <p:cNvPr id="41" name="40 CuadroTexto"/>
          <p:cNvSpPr txBox="1"/>
          <p:nvPr/>
        </p:nvSpPr>
        <p:spPr>
          <a:xfrm>
            <a:off x="1897063" y="2214563"/>
            <a:ext cx="735012" cy="369887"/>
          </a:xfrm>
          <a:prstGeom prst="rect">
            <a:avLst/>
          </a:prstGeom>
          <a:noFill/>
        </p:spPr>
        <p:txBody>
          <a:bodyPr wrap="none">
            <a:spAutoFit/>
          </a:bodyPr>
          <a:lstStyle/>
          <a:p>
            <a:pPr>
              <a:defRPr/>
            </a:pPr>
            <a:r>
              <a:rPr lang="es-MX" b="1" dirty="0">
                <a:latin typeface="+mn-lt"/>
              </a:rPr>
              <a:t>P=.33</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10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1000"/>
                                        <p:tgtEl>
                                          <p:spTgt spid="38"/>
                                        </p:tgtEl>
                                      </p:cBhvr>
                                    </p:animEffect>
                                  </p:childTnLst>
                                </p:cTn>
                              </p:par>
                              <p:par>
                                <p:cTn id="20" presetID="10" presetClass="entr" presetSubtype="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childTnLst>
                                </p:cTn>
                              </p:par>
                              <p:par>
                                <p:cTn id="23" presetID="10"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1000"/>
                                        <p:tgtEl>
                                          <p:spTgt spid="33"/>
                                        </p:tgtEl>
                                      </p:cBhvr>
                                    </p:animEffect>
                                  </p:childTnLst>
                                </p:cTn>
                              </p:par>
                              <p:par>
                                <p:cTn id="26" presetID="10" presetClass="entr" presetSubtype="0"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Título"/>
          <p:cNvSpPr>
            <a:spLocks noGrp="1"/>
          </p:cNvSpPr>
          <p:nvPr>
            <p:ph type="title"/>
          </p:nvPr>
        </p:nvSpPr>
        <p:spPr/>
        <p:txBody>
          <a:bodyPr/>
          <a:lstStyle/>
          <a:p>
            <a:r>
              <a:rPr lang="es-MX" sz="3600" smtClean="0"/>
              <a:t>Resultados</a:t>
            </a:r>
            <a:r>
              <a:rPr lang="es-MX" sz="3600" smtClean="0">
                <a:solidFill>
                  <a:schemeClr val="tx1"/>
                </a:solidFill>
              </a:rPr>
              <a:t> </a:t>
            </a:r>
            <a:r>
              <a:rPr lang="es-MX" sz="3000" b="1" smtClean="0">
                <a:solidFill>
                  <a:schemeClr val="tx1"/>
                </a:solidFill>
              </a:rPr>
              <a:t>(Deterioro en Funcionamiento)</a:t>
            </a:r>
          </a:p>
        </p:txBody>
      </p:sp>
      <p:pic>
        <p:nvPicPr>
          <p:cNvPr id="41987"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27000" y="1962150"/>
            <a:ext cx="8756650" cy="4667250"/>
          </a:xfrm>
          <a:prstGeom prst="rect">
            <a:avLst/>
          </a:prstGeom>
          <a:noFill/>
          <a:ln w="9525">
            <a:noFill/>
            <a:miter lim="800000"/>
            <a:headEnd/>
            <a:tailEnd/>
          </a:ln>
        </p:spPr>
      </p:pic>
      <p:sp>
        <p:nvSpPr>
          <p:cNvPr id="16" name="15 CuadroTexto"/>
          <p:cNvSpPr txBox="1"/>
          <p:nvPr/>
        </p:nvSpPr>
        <p:spPr>
          <a:xfrm>
            <a:off x="6386513" y="2273300"/>
            <a:ext cx="763587" cy="369888"/>
          </a:xfrm>
          <a:prstGeom prst="rect">
            <a:avLst/>
          </a:prstGeom>
          <a:noFill/>
        </p:spPr>
        <p:txBody>
          <a:bodyPr wrap="none">
            <a:spAutoFit/>
          </a:bodyPr>
          <a:lstStyle/>
          <a:p>
            <a:pPr>
              <a:defRPr/>
            </a:pPr>
            <a:r>
              <a:rPr lang="es-MX" b="1" dirty="0">
                <a:latin typeface="+mn-lt"/>
              </a:rPr>
              <a:t>P=.03</a:t>
            </a:r>
          </a:p>
        </p:txBody>
      </p:sp>
      <p:sp>
        <p:nvSpPr>
          <p:cNvPr id="17" name="16 CuadroTexto"/>
          <p:cNvSpPr txBox="1"/>
          <p:nvPr/>
        </p:nvSpPr>
        <p:spPr>
          <a:xfrm>
            <a:off x="1905000" y="4540250"/>
            <a:ext cx="876300" cy="369888"/>
          </a:xfrm>
          <a:prstGeom prst="rect">
            <a:avLst/>
          </a:prstGeom>
          <a:noFill/>
        </p:spPr>
        <p:txBody>
          <a:bodyPr wrap="none">
            <a:spAutoFit/>
          </a:bodyPr>
          <a:lstStyle/>
          <a:p>
            <a:pPr>
              <a:defRPr/>
            </a:pPr>
            <a:r>
              <a:rPr lang="es-MX" b="1" dirty="0">
                <a:latin typeface="+mn-lt"/>
              </a:rPr>
              <a:t>P=.001</a:t>
            </a:r>
          </a:p>
        </p:txBody>
      </p:sp>
      <p:sp>
        <p:nvSpPr>
          <p:cNvPr id="18" name="17 CuadroTexto"/>
          <p:cNvSpPr txBox="1"/>
          <p:nvPr/>
        </p:nvSpPr>
        <p:spPr>
          <a:xfrm>
            <a:off x="6386513" y="4392613"/>
            <a:ext cx="766762" cy="369887"/>
          </a:xfrm>
          <a:prstGeom prst="rect">
            <a:avLst/>
          </a:prstGeom>
          <a:noFill/>
        </p:spPr>
        <p:txBody>
          <a:bodyPr wrap="none">
            <a:spAutoFit/>
          </a:bodyPr>
          <a:lstStyle/>
          <a:p>
            <a:pPr>
              <a:defRPr/>
            </a:pPr>
            <a:r>
              <a:rPr lang="es-MX" b="1" dirty="0">
                <a:latin typeface="+mn-lt"/>
              </a:rPr>
              <a:t>P=.07</a:t>
            </a:r>
          </a:p>
        </p:txBody>
      </p:sp>
      <p:sp>
        <p:nvSpPr>
          <p:cNvPr id="20" name="19 CuadroTexto"/>
          <p:cNvSpPr txBox="1"/>
          <p:nvPr/>
        </p:nvSpPr>
        <p:spPr>
          <a:xfrm>
            <a:off x="1897063" y="2259013"/>
            <a:ext cx="742950" cy="369887"/>
          </a:xfrm>
          <a:prstGeom prst="rect">
            <a:avLst/>
          </a:prstGeom>
          <a:noFill/>
        </p:spPr>
        <p:txBody>
          <a:bodyPr wrap="none">
            <a:spAutoFit/>
          </a:bodyPr>
          <a:lstStyle/>
          <a:p>
            <a:pPr>
              <a:defRPr/>
            </a:pPr>
            <a:r>
              <a:rPr lang="es-MX" b="1" dirty="0">
                <a:latin typeface="+mn-lt"/>
              </a:rPr>
              <a:t>P=.10</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strVal val="#ppt_w*0.70"/>
                                          </p:val>
                                        </p:tav>
                                        <p:tav tm="100000">
                                          <p:val>
                                            <p:strVal val="#ppt_w"/>
                                          </p:val>
                                        </p:tav>
                                      </p:tavLst>
                                    </p:anim>
                                    <p:anim calcmode="lin" valueType="num">
                                      <p:cBhvr>
                                        <p:cTn id="13" dur="1000" fill="hold"/>
                                        <p:tgtEl>
                                          <p:spTgt spid="17"/>
                                        </p:tgtEl>
                                        <p:attrNameLst>
                                          <p:attrName>ppt_h</p:attrName>
                                        </p:attrNameLst>
                                      </p:cBhvr>
                                      <p:tavLst>
                                        <p:tav tm="0">
                                          <p:val>
                                            <p:strVal val="#ppt_h"/>
                                          </p:val>
                                        </p:tav>
                                        <p:tav tm="100000">
                                          <p:val>
                                            <p:strVal val="#ppt_h"/>
                                          </p:val>
                                        </p:tav>
                                      </p:tavLst>
                                    </p:anim>
                                    <p:animEffect transition="in" filter="fade">
                                      <p:cBhvr>
                                        <p:cTn id="14" dur="10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a:spLocks noGrp="1"/>
          </p:cNvSpPr>
          <p:nvPr>
            <p:ph type="title"/>
          </p:nvPr>
        </p:nvSpPr>
        <p:spPr/>
        <p:txBody>
          <a:bodyPr/>
          <a:lstStyle/>
          <a:p>
            <a:r>
              <a:rPr lang="es-MX" sz="3600" smtClean="0">
                <a:solidFill>
                  <a:srgbClr val="04617B"/>
                </a:solidFill>
              </a:rPr>
              <a:t>El progreso de la genética en psiquiatría</a:t>
            </a:r>
            <a:endParaRPr lang="es-MX" smtClean="0"/>
          </a:p>
        </p:txBody>
      </p:sp>
      <p:graphicFrame>
        <p:nvGraphicFramePr>
          <p:cNvPr id="4" name="3 Marcador de contenido"/>
          <p:cNvGraphicFramePr>
            <a:graphicFrameLocks noGrp="1"/>
          </p:cNvGraphicFramePr>
          <p:nvPr>
            <p:ph idx="1"/>
          </p:nvPr>
        </p:nvGraphicFramePr>
        <p:xfrm>
          <a:off x="206515" y="2770188"/>
          <a:ext cx="8595956" cy="3103026"/>
        </p:xfrm>
        <a:graphic>
          <a:graphicData uri="http://schemas.openxmlformats.org/drawingml/2006/table">
            <a:tbl>
              <a:tblPr firstRow="1" bandRow="1">
                <a:tableStyleId>{5C22544A-7EE6-4342-B048-85BDC9FD1C3A}</a:tableStyleId>
              </a:tblPr>
              <a:tblGrid>
                <a:gridCol w="3286689"/>
                <a:gridCol w="2443948"/>
                <a:gridCol w="2865319"/>
              </a:tblGrid>
              <a:tr h="344904">
                <a:tc gridSpan="3">
                  <a:txBody>
                    <a:bodyPr/>
                    <a:lstStyle/>
                    <a:p>
                      <a:pPr algn="ctr"/>
                      <a:r>
                        <a:rPr lang="es-MX" b="1" dirty="0" smtClean="0"/>
                        <a:t>Cadena de investigación</a:t>
                      </a:r>
                      <a:endParaRPr lang="es-MX" b="1" dirty="0"/>
                    </a:p>
                  </a:txBody>
                  <a:tcPr/>
                </a:tc>
                <a:tc hMerge="1">
                  <a:txBody>
                    <a:bodyPr/>
                    <a:lstStyle/>
                    <a:p>
                      <a:endParaRPr lang="es-MX"/>
                    </a:p>
                  </a:txBody>
                  <a:tcPr/>
                </a:tc>
                <a:tc hMerge="1">
                  <a:txBody>
                    <a:bodyPr/>
                    <a:lstStyle/>
                    <a:p>
                      <a:endParaRPr lang="es-MX" dirty="0"/>
                    </a:p>
                  </a:txBody>
                  <a:tcPr/>
                </a:tc>
              </a:tr>
              <a:tr h="344904">
                <a:tc>
                  <a:txBody>
                    <a:bodyPr/>
                    <a:lstStyle/>
                    <a:p>
                      <a:r>
                        <a:rPr lang="es-MX" dirty="0" smtClean="0">
                          <a:solidFill>
                            <a:srgbClr val="C00000"/>
                          </a:solidFill>
                        </a:rPr>
                        <a:t>PREGUNTA</a:t>
                      </a:r>
                      <a:endParaRPr lang="es-MX" dirty="0">
                        <a:solidFill>
                          <a:srgbClr val="C00000"/>
                        </a:solidFill>
                      </a:endParaRPr>
                    </a:p>
                  </a:txBody>
                  <a:tcPr anchor="ctr"/>
                </a:tc>
                <a:tc>
                  <a:txBody>
                    <a:bodyPr/>
                    <a:lstStyle/>
                    <a:p>
                      <a:r>
                        <a:rPr lang="es-MX" sz="1600" dirty="0" smtClean="0">
                          <a:solidFill>
                            <a:srgbClr val="C00000"/>
                          </a:solidFill>
                        </a:rPr>
                        <a:t>MÉTODO APROPIADO</a:t>
                      </a:r>
                      <a:endParaRPr lang="es-MX" sz="1600" dirty="0">
                        <a:solidFill>
                          <a:srgbClr val="C00000"/>
                        </a:solidFill>
                      </a:endParaRPr>
                    </a:p>
                  </a:txBody>
                  <a:tcPr anchor="ctr"/>
                </a:tc>
                <a:tc>
                  <a:txBody>
                    <a:bodyPr/>
                    <a:lstStyle/>
                    <a:p>
                      <a:r>
                        <a:rPr lang="es-MX" dirty="0" smtClean="0">
                          <a:solidFill>
                            <a:srgbClr val="C00000"/>
                          </a:solidFill>
                        </a:rPr>
                        <a:t>RESULTADO</a:t>
                      </a:r>
                      <a:endParaRPr lang="es-MX" dirty="0">
                        <a:solidFill>
                          <a:srgbClr val="C00000"/>
                        </a:solidFill>
                      </a:endParaRPr>
                    </a:p>
                  </a:txBody>
                  <a:tcPr anchor="ctr"/>
                </a:tc>
              </a:tr>
              <a:tr h="344904">
                <a:tc>
                  <a:txBody>
                    <a:bodyPr/>
                    <a:lstStyle/>
                    <a:p>
                      <a:r>
                        <a:rPr lang="es-MX" b="1" dirty="0" smtClean="0"/>
                        <a:t>¿Es un fenotipo familiar?</a:t>
                      </a:r>
                      <a:endParaRPr lang="es-MX" b="1" dirty="0"/>
                    </a:p>
                  </a:txBody>
                  <a:tcPr anchor="ctr"/>
                </a:tc>
                <a:tc>
                  <a:txBody>
                    <a:bodyPr/>
                    <a:lstStyle/>
                    <a:p>
                      <a:r>
                        <a:rPr lang="es-MX" b="1" dirty="0" smtClean="0"/>
                        <a:t>-Estudio Familiar</a:t>
                      </a:r>
                      <a:endParaRPr lang="es-MX" b="1" dirty="0"/>
                    </a:p>
                  </a:txBody>
                  <a:tcPr anchor="ctr"/>
                </a:tc>
                <a:tc>
                  <a:txBody>
                    <a:bodyPr/>
                    <a:lstStyle/>
                    <a:p>
                      <a:r>
                        <a:rPr lang="es-MX" b="1" dirty="0" smtClean="0"/>
                        <a:t>Agregación familiar</a:t>
                      </a:r>
                      <a:endParaRPr lang="es-MX" b="1" dirty="0"/>
                    </a:p>
                  </a:txBody>
                  <a:tcPr anchor="ctr"/>
                </a:tc>
              </a:tr>
              <a:tr h="725586">
                <a:tc>
                  <a:txBody>
                    <a:bodyPr/>
                    <a:lstStyle/>
                    <a:p>
                      <a:r>
                        <a:rPr lang="es-MX" dirty="0" smtClean="0"/>
                        <a:t>¿Cuál</a:t>
                      </a:r>
                      <a:r>
                        <a:rPr lang="es-MX" baseline="0" dirty="0" smtClean="0"/>
                        <a:t> es la contribución relativa de genes y ambiente?</a:t>
                      </a:r>
                      <a:endParaRPr lang="es-MX" dirty="0"/>
                    </a:p>
                  </a:txBody>
                  <a:tcPr anchor="ctr"/>
                </a:tc>
                <a:tc>
                  <a:txBody>
                    <a:bodyPr/>
                    <a:lstStyle/>
                    <a:p>
                      <a:r>
                        <a:rPr lang="es-MX" dirty="0" smtClean="0"/>
                        <a:t>-Estudios en Gemelos</a:t>
                      </a:r>
                    </a:p>
                    <a:p>
                      <a:r>
                        <a:rPr lang="es-MX" dirty="0" smtClean="0"/>
                        <a:t>-Estudios de Adopción</a:t>
                      </a:r>
                      <a:endParaRPr lang="es-MX" dirty="0"/>
                    </a:p>
                  </a:txBody>
                  <a:tcPr anchor="ctr"/>
                </a:tc>
                <a:tc>
                  <a:txBody>
                    <a:bodyPr/>
                    <a:lstStyle/>
                    <a:p>
                      <a:r>
                        <a:rPr lang="es-MX" dirty="0" smtClean="0"/>
                        <a:t>Heredabilidad</a:t>
                      </a:r>
                    </a:p>
                    <a:p>
                      <a:r>
                        <a:rPr lang="es-MX" dirty="0" smtClean="0"/>
                        <a:t>Concordancia</a:t>
                      </a:r>
                      <a:endParaRPr lang="es-MX" dirty="0"/>
                    </a:p>
                  </a:txBody>
                  <a:tcPr anchor="ctr"/>
                </a:tc>
              </a:tr>
              <a:tr h="507910">
                <a:tc>
                  <a:txBody>
                    <a:bodyPr/>
                    <a:lstStyle/>
                    <a:p>
                      <a:r>
                        <a:rPr lang="es-MX" dirty="0" smtClean="0"/>
                        <a:t>¿Dónde</a:t>
                      </a:r>
                      <a:r>
                        <a:rPr lang="es-MX" baseline="0" dirty="0" smtClean="0"/>
                        <a:t> se localizan los genes?</a:t>
                      </a:r>
                      <a:endParaRPr lang="es-MX" dirty="0"/>
                    </a:p>
                  </a:txBody>
                  <a:tcPr anchor="ctr"/>
                </a:tc>
                <a:tc>
                  <a:txBody>
                    <a:bodyPr/>
                    <a:lstStyle/>
                    <a:p>
                      <a:r>
                        <a:rPr lang="es-MX" dirty="0" smtClean="0"/>
                        <a:t>-Análisis Ligamiento</a:t>
                      </a:r>
                      <a:endParaRPr lang="es-MX" dirty="0"/>
                    </a:p>
                  </a:txBody>
                  <a:tcPr anchor="ctr"/>
                </a:tc>
                <a:tc>
                  <a:txBody>
                    <a:bodyPr/>
                    <a:lstStyle/>
                    <a:p>
                      <a:r>
                        <a:rPr lang="es-MX" dirty="0" smtClean="0"/>
                        <a:t>Regiones cromosómicas de susceptibilidad</a:t>
                      </a:r>
                      <a:endParaRPr lang="es-MX" dirty="0"/>
                    </a:p>
                  </a:txBody>
                  <a:tcPr anchor="ctr"/>
                </a:tc>
              </a:tr>
              <a:tr h="603581">
                <a:tc>
                  <a:txBody>
                    <a:bodyPr/>
                    <a:lstStyle/>
                    <a:p>
                      <a:r>
                        <a:rPr lang="es-MX" dirty="0" smtClean="0"/>
                        <a:t>¿Cuáles</a:t>
                      </a:r>
                      <a:r>
                        <a:rPr lang="es-MX" baseline="0" dirty="0" smtClean="0"/>
                        <a:t> son los genes responsables?</a:t>
                      </a:r>
                      <a:endParaRPr lang="es-MX" dirty="0"/>
                    </a:p>
                  </a:txBody>
                  <a:tcPr anchor="ctr"/>
                </a:tc>
                <a:tc>
                  <a:txBody>
                    <a:bodyPr/>
                    <a:lstStyle/>
                    <a:p>
                      <a:r>
                        <a:rPr lang="es-MX" dirty="0" smtClean="0"/>
                        <a:t>-Análisis Asociación</a:t>
                      </a:r>
                      <a:endParaRPr lang="es-MX" dirty="0"/>
                    </a:p>
                  </a:txBody>
                  <a:tcPr anchor="ctr"/>
                </a:tc>
                <a:tc>
                  <a:txBody>
                    <a:bodyPr/>
                    <a:lstStyle/>
                    <a:p>
                      <a:r>
                        <a:rPr lang="es-MX" dirty="0" smtClean="0"/>
                        <a:t>Genes de susceptibilidad</a:t>
                      </a:r>
                      <a:endParaRPr lang="es-MX" dirty="0"/>
                    </a:p>
                  </a:txBody>
                  <a:tcPr anchor="ctr"/>
                </a:tc>
              </a:tr>
            </a:tbl>
          </a:graphicData>
        </a:graphic>
      </p:graphicFrame>
      <p:sp>
        <p:nvSpPr>
          <p:cNvPr id="6" name="5 Rectángulo"/>
          <p:cNvSpPr/>
          <p:nvPr/>
        </p:nvSpPr>
        <p:spPr>
          <a:xfrm>
            <a:off x="349250" y="2184400"/>
            <a:ext cx="3235325" cy="492125"/>
          </a:xfrm>
          <a:prstGeom prst="rect">
            <a:avLst/>
          </a:prstGeom>
        </p:spPr>
        <p:txBody>
          <a:bodyPr wrap="none">
            <a:spAutoFit/>
          </a:bodyPr>
          <a:lstStyle/>
          <a:p>
            <a:pPr>
              <a:defRPr/>
            </a:pPr>
            <a:r>
              <a:rPr lang="es-MX" sz="2600" dirty="0">
                <a:latin typeface="+mn-lt"/>
              </a:rPr>
              <a:t>Genética Psiquiátrica</a:t>
            </a:r>
          </a:p>
        </p:txBody>
      </p:sp>
      <p:sp>
        <p:nvSpPr>
          <p:cNvPr id="5" name="4 Rectángulo"/>
          <p:cNvSpPr/>
          <p:nvPr/>
        </p:nvSpPr>
        <p:spPr>
          <a:xfrm>
            <a:off x="1193800" y="6540500"/>
            <a:ext cx="7823200" cy="246063"/>
          </a:xfrm>
          <a:prstGeom prst="rect">
            <a:avLst/>
          </a:prstGeom>
        </p:spPr>
        <p:txBody>
          <a:bodyPr>
            <a:spAutoFit/>
          </a:bodyPr>
          <a:lstStyle/>
          <a:p>
            <a:pPr marL="274320" indent="-274320" algn="r" fontAlgn="auto">
              <a:spcBef>
                <a:spcPct val="20000"/>
              </a:spcBef>
              <a:spcAft>
                <a:spcPts val="0"/>
              </a:spcAft>
              <a:buClr>
                <a:srgbClr val="0BD0D9"/>
              </a:buClr>
              <a:buSzPct val="95000"/>
              <a:defRPr/>
            </a:pPr>
            <a:r>
              <a:rPr lang="en-US" sz="1000" dirty="0" err="1">
                <a:solidFill>
                  <a:prstClr val="black"/>
                </a:solidFill>
                <a:latin typeface="Constantia"/>
                <a:cs typeface="+mn-cs"/>
              </a:rPr>
              <a:t>Smoller</a:t>
            </a:r>
            <a:r>
              <a:rPr lang="en-US" sz="1000" dirty="0">
                <a:solidFill>
                  <a:prstClr val="black"/>
                </a:solidFill>
                <a:latin typeface="Constantia"/>
                <a:cs typeface="+mn-cs"/>
              </a:rPr>
              <a:t> JW, </a:t>
            </a:r>
            <a:r>
              <a:rPr lang="en-US" sz="1000" dirty="0" err="1">
                <a:solidFill>
                  <a:prstClr val="black"/>
                </a:solidFill>
                <a:latin typeface="Constantia"/>
                <a:cs typeface="+mn-cs"/>
              </a:rPr>
              <a:t>Sheidley</a:t>
            </a:r>
            <a:r>
              <a:rPr lang="en-US" sz="1000" dirty="0">
                <a:solidFill>
                  <a:prstClr val="black"/>
                </a:solidFill>
                <a:latin typeface="Constantia"/>
                <a:cs typeface="+mn-cs"/>
              </a:rPr>
              <a:t> BR &amp; </a:t>
            </a:r>
            <a:r>
              <a:rPr lang="en-US" sz="1000" dirty="0" err="1">
                <a:solidFill>
                  <a:prstClr val="black"/>
                </a:solidFill>
                <a:latin typeface="Constantia"/>
                <a:cs typeface="+mn-cs"/>
              </a:rPr>
              <a:t>Tsuang</a:t>
            </a:r>
            <a:r>
              <a:rPr lang="en-US" sz="1000" dirty="0">
                <a:solidFill>
                  <a:prstClr val="black"/>
                </a:solidFill>
                <a:latin typeface="Constantia"/>
                <a:cs typeface="+mn-cs"/>
              </a:rPr>
              <a:t> MT. Psychiatric genetics;  </a:t>
            </a:r>
            <a:r>
              <a:rPr lang="en-US" sz="1000" dirty="0" err="1">
                <a:solidFill>
                  <a:prstClr val="black"/>
                </a:solidFill>
                <a:latin typeface="Constantia"/>
                <a:cs typeface="+mn-cs"/>
              </a:rPr>
              <a:t>Aplications</a:t>
            </a:r>
            <a:r>
              <a:rPr lang="en-US" sz="1000" dirty="0">
                <a:solidFill>
                  <a:prstClr val="black"/>
                </a:solidFill>
                <a:latin typeface="Constantia"/>
                <a:cs typeface="+mn-cs"/>
              </a:rPr>
              <a:t> in Clinical Practice; American Psychiatric Publishing, Inc. 2008.</a:t>
            </a:r>
          </a:p>
        </p:txBody>
      </p:sp>
    </p:spTree>
  </p:cSld>
  <p:clrMapOvr>
    <a:masterClrMapping/>
  </p:clrMapOvr>
  <p:transition spd="slow">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Título"/>
          <p:cNvSpPr>
            <a:spLocks noGrp="1"/>
          </p:cNvSpPr>
          <p:nvPr>
            <p:ph type="title"/>
          </p:nvPr>
        </p:nvSpPr>
        <p:spPr/>
        <p:txBody>
          <a:bodyPr/>
          <a:lstStyle/>
          <a:p>
            <a:r>
              <a:rPr lang="es-MX" sz="3600" smtClean="0">
                <a:solidFill>
                  <a:srgbClr val="04617B"/>
                </a:solidFill>
              </a:rPr>
              <a:t>Resultados</a:t>
            </a:r>
            <a:r>
              <a:rPr lang="es-MX" sz="3600" smtClean="0">
                <a:solidFill>
                  <a:srgbClr val="000000"/>
                </a:solidFill>
              </a:rPr>
              <a:t> </a:t>
            </a:r>
            <a:r>
              <a:rPr lang="es-MX" sz="3000" b="1" smtClean="0">
                <a:solidFill>
                  <a:srgbClr val="000000"/>
                </a:solidFill>
              </a:rPr>
              <a:t>(Uso de Servicios de Salud Mental)</a:t>
            </a:r>
            <a:endParaRPr lang="es-MX" sz="3000" b="1" smtClean="0"/>
          </a:p>
        </p:txBody>
      </p:sp>
      <p:pic>
        <p:nvPicPr>
          <p:cNvPr id="43011"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5900" y="2014538"/>
            <a:ext cx="8534400" cy="4703762"/>
          </a:xfrm>
          <a:prstGeom prst="rect">
            <a:avLst/>
          </a:prstGeom>
          <a:noFill/>
          <a:ln w="9525">
            <a:noFill/>
            <a:miter lim="800000"/>
            <a:headEnd/>
            <a:tailEnd/>
          </a:ln>
        </p:spPr>
      </p:pic>
      <p:cxnSp>
        <p:nvCxnSpPr>
          <p:cNvPr id="6" name="5 Conector recto"/>
          <p:cNvCxnSpPr/>
          <p:nvPr/>
        </p:nvCxnSpPr>
        <p:spPr>
          <a:xfrm>
            <a:off x="1593850" y="2495550"/>
            <a:ext cx="40005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a:off x="1638300" y="4762500"/>
            <a:ext cx="40005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a:off x="6083300" y="4762500"/>
            <a:ext cx="40005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6083300" y="2495550"/>
            <a:ext cx="4000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9 Rectángulo"/>
          <p:cNvSpPr/>
          <p:nvPr/>
        </p:nvSpPr>
        <p:spPr>
          <a:xfrm rot="5400000">
            <a:off x="3171825" y="3451225"/>
            <a:ext cx="444500" cy="400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1" name="10 Rectángulo"/>
          <p:cNvSpPr/>
          <p:nvPr/>
        </p:nvSpPr>
        <p:spPr>
          <a:xfrm>
            <a:off x="3194050" y="5207000"/>
            <a:ext cx="400050" cy="933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cxnSp>
        <p:nvCxnSpPr>
          <p:cNvPr id="12" name="11 Conector recto"/>
          <p:cNvCxnSpPr/>
          <p:nvPr/>
        </p:nvCxnSpPr>
        <p:spPr>
          <a:xfrm>
            <a:off x="2971800" y="4762500"/>
            <a:ext cx="40005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2971800" y="2495550"/>
            <a:ext cx="40005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000"/>
                                        <p:tgtEl>
                                          <p:spTgt spid="10"/>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0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Título"/>
          <p:cNvSpPr>
            <a:spLocks noGrp="1"/>
          </p:cNvSpPr>
          <p:nvPr>
            <p:ph type="title"/>
          </p:nvPr>
        </p:nvSpPr>
        <p:spPr>
          <a:xfrm>
            <a:off x="2051720" y="638690"/>
            <a:ext cx="5220580" cy="827965"/>
          </a:xfrm>
        </p:spPr>
        <p:txBody>
          <a:bodyPr/>
          <a:lstStyle/>
          <a:p>
            <a:pPr algn="ctr"/>
            <a:r>
              <a:rPr lang="es-MX" sz="4000" dirty="0" smtClean="0">
                <a:solidFill>
                  <a:srgbClr val="04617B"/>
                </a:solidFill>
              </a:rPr>
              <a:t>Resultados</a:t>
            </a:r>
            <a:r>
              <a:rPr lang="es-MX" sz="6600" dirty="0" smtClean="0">
                <a:solidFill>
                  <a:srgbClr val="000000"/>
                </a:solidFill>
              </a:rPr>
              <a:t> </a:t>
            </a:r>
            <a:r>
              <a:rPr lang="es-MX" sz="3200" b="1" dirty="0" smtClean="0">
                <a:solidFill>
                  <a:srgbClr val="000000"/>
                </a:solidFill>
              </a:rPr>
              <a:t>(Edad de Inicio)</a:t>
            </a:r>
            <a:endParaRPr lang="es-MX" sz="3200" dirty="0" smtClean="0"/>
          </a:p>
        </p:txBody>
      </p:sp>
      <p:pic>
        <p:nvPicPr>
          <p:cNvPr id="44035"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96525" y="1853825"/>
            <a:ext cx="8394700" cy="4492625"/>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Z SCORE.gif"/>
          <p:cNvPicPr>
            <a:picLocks noChangeAspect="1"/>
          </p:cNvPicPr>
          <p:nvPr/>
        </p:nvPicPr>
        <p:blipFill>
          <a:blip r:embed="rId2" cstate="print"/>
          <a:stretch>
            <a:fillRect/>
          </a:stretch>
        </p:blipFill>
        <p:spPr>
          <a:xfrm>
            <a:off x="521550" y="728700"/>
            <a:ext cx="7636332" cy="4753217"/>
          </a:xfrm>
          <a:prstGeom prst="rect">
            <a:avLst/>
          </a:prstGeom>
        </p:spPr>
      </p:pic>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Título"/>
          <p:cNvSpPr>
            <a:spLocks noGrp="1"/>
          </p:cNvSpPr>
          <p:nvPr>
            <p:ph type="title"/>
          </p:nvPr>
        </p:nvSpPr>
        <p:spPr>
          <a:xfrm>
            <a:off x="457200" y="774700"/>
            <a:ext cx="8229600" cy="1143000"/>
          </a:xfrm>
        </p:spPr>
        <p:txBody>
          <a:bodyPr/>
          <a:lstStyle/>
          <a:p>
            <a:r>
              <a:rPr lang="es-MX" sz="3600" smtClean="0">
                <a:solidFill>
                  <a:srgbClr val="04617B"/>
                </a:solidFill>
              </a:rPr>
              <a:t>Resultados</a:t>
            </a:r>
            <a:r>
              <a:rPr lang="es-MX" sz="9600" smtClean="0">
                <a:solidFill>
                  <a:srgbClr val="000000"/>
                </a:solidFill>
              </a:rPr>
              <a:t> </a:t>
            </a:r>
            <a:r>
              <a:rPr lang="es-MX" sz="3000" b="1" smtClean="0">
                <a:solidFill>
                  <a:srgbClr val="000000"/>
                </a:solidFill>
              </a:rPr>
              <a:t>(Análisis de Sensibilidad)</a:t>
            </a:r>
            <a:endParaRPr lang="es-MX" sz="3000" smtClean="0"/>
          </a:p>
        </p:txBody>
      </p:sp>
      <p:sp>
        <p:nvSpPr>
          <p:cNvPr id="45059" name="2 Marcador de contenido"/>
          <p:cNvSpPr>
            <a:spLocks noGrp="1"/>
          </p:cNvSpPr>
          <p:nvPr>
            <p:ph idx="1"/>
          </p:nvPr>
        </p:nvSpPr>
        <p:spPr/>
        <p:txBody>
          <a:bodyPr/>
          <a:lstStyle/>
          <a:p>
            <a:r>
              <a:rPr lang="es-MX" smtClean="0"/>
              <a:t>Factores Metodológicos</a:t>
            </a:r>
          </a:p>
          <a:p>
            <a:pPr lvl="2"/>
            <a:r>
              <a:rPr lang="es-MX" smtClean="0"/>
              <a:t>Número de informantes</a:t>
            </a:r>
          </a:p>
          <a:p>
            <a:pPr lvl="2"/>
            <a:r>
              <a:rPr lang="es-MX" smtClean="0"/>
              <a:t>Familiares de 1er grado</a:t>
            </a:r>
          </a:p>
          <a:p>
            <a:pPr lvl="2"/>
            <a:r>
              <a:rPr lang="es-MX" smtClean="0"/>
              <a:t>Sexo de los informantes</a:t>
            </a:r>
          </a:p>
          <a:p>
            <a:pPr lvl="2"/>
            <a:r>
              <a:rPr lang="es-MX" smtClean="0"/>
              <a:t>Informantes portadores de trastorno</a:t>
            </a:r>
          </a:p>
          <a:p>
            <a:pPr lvl="2"/>
            <a:r>
              <a:rPr lang="es-MX" smtClean="0"/>
              <a:t>Familiares</a:t>
            </a:r>
          </a:p>
          <a:p>
            <a:pPr lvl="2"/>
            <a:endParaRPr lang="es-MX" smtClean="0"/>
          </a:p>
          <a:p>
            <a:r>
              <a:rPr lang="es-MX" smtClean="0"/>
              <a:t>Análisis de Sensibilidad</a:t>
            </a:r>
          </a:p>
          <a:p>
            <a:r>
              <a:rPr lang="es-MX" smtClean="0"/>
              <a:t>Hallazgos inalterados</a:t>
            </a:r>
          </a:p>
        </p:txBody>
      </p:sp>
    </p:spTree>
  </p:cSld>
  <p:clrMapOvr>
    <a:masterClrMapping/>
  </p:clrMapOvr>
  <p:transition spd="slow">
    <p:cu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Título"/>
          <p:cNvSpPr>
            <a:spLocks noGrp="1"/>
          </p:cNvSpPr>
          <p:nvPr>
            <p:ph type="title"/>
          </p:nvPr>
        </p:nvSpPr>
        <p:spPr>
          <a:xfrm>
            <a:off x="457200" y="1178750"/>
            <a:ext cx="8229600" cy="669100"/>
          </a:xfrm>
        </p:spPr>
        <p:txBody>
          <a:bodyPr/>
          <a:lstStyle/>
          <a:p>
            <a:pPr algn="ctr"/>
            <a:r>
              <a:rPr lang="es-MX" sz="4400" smtClean="0"/>
              <a:t>Conclusiones</a:t>
            </a:r>
          </a:p>
        </p:txBody>
      </p:sp>
      <p:graphicFrame>
        <p:nvGraphicFramePr>
          <p:cNvPr id="4" name="3 Marcador de contenido"/>
          <p:cNvGraphicFramePr>
            <a:graphicFrameLocks noGrp="1"/>
          </p:cNvGraphicFramePr>
          <p:nvPr>
            <p:ph idx="1"/>
          </p:nvPr>
        </p:nvGraphicFramePr>
        <p:xfrm>
          <a:off x="215900" y="2184400"/>
          <a:ext cx="8667749" cy="3766182"/>
        </p:xfrm>
        <a:graphic>
          <a:graphicData uri="http://schemas.openxmlformats.org/drawingml/2006/table">
            <a:tbl>
              <a:tblPr firstRow="1" bandRow="1">
                <a:tableStyleId>{5C22544A-7EE6-4342-B048-85BDC9FD1C3A}</a:tableStyleId>
              </a:tblPr>
              <a:tblGrid>
                <a:gridCol w="1873938"/>
                <a:gridCol w="2823861"/>
                <a:gridCol w="760438"/>
                <a:gridCol w="1222445"/>
                <a:gridCol w="992753"/>
                <a:gridCol w="994314"/>
              </a:tblGrid>
              <a:tr h="627697">
                <a:tc>
                  <a:txBody>
                    <a:bodyPr/>
                    <a:lstStyle/>
                    <a:p>
                      <a:r>
                        <a:rPr lang="es-MX" b="1" dirty="0" smtClean="0"/>
                        <a:t>Asociación</a:t>
                      </a:r>
                      <a:endParaRPr lang="es-MX"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b="1" dirty="0" smtClean="0"/>
                        <a:t>Característica Clínica</a:t>
                      </a:r>
                    </a:p>
                  </a:txBody>
                  <a:tcPr anchor="ctr"/>
                </a:tc>
                <a:tc>
                  <a:txBody>
                    <a:bodyPr/>
                    <a:lstStyle/>
                    <a:p>
                      <a:r>
                        <a:rPr lang="es-MX" b="1" dirty="0" smtClean="0"/>
                        <a:t>EDM</a:t>
                      </a:r>
                      <a:endParaRPr lang="es-MX" b="1" dirty="0"/>
                    </a:p>
                  </a:txBody>
                  <a:tcPr anchor="ctr"/>
                </a:tc>
                <a:tc>
                  <a:txBody>
                    <a:bodyPr/>
                    <a:lstStyle/>
                    <a:p>
                      <a:r>
                        <a:rPr lang="es-MX" b="1" dirty="0" smtClean="0"/>
                        <a:t>Ansiedad</a:t>
                      </a:r>
                      <a:endParaRPr lang="es-MX" b="1" dirty="0"/>
                    </a:p>
                  </a:txBody>
                  <a:tcPr anchor="ctr"/>
                </a:tc>
                <a:tc>
                  <a:txBody>
                    <a:bodyPr/>
                    <a:lstStyle/>
                    <a:p>
                      <a:r>
                        <a:rPr lang="es-MX" sz="1600" b="1" dirty="0" smtClean="0"/>
                        <a:t>D Alcoh</a:t>
                      </a:r>
                      <a:endParaRPr lang="es-MX" sz="1600" b="1" dirty="0"/>
                    </a:p>
                  </a:txBody>
                  <a:tcPr anchor="ctr"/>
                </a:tc>
                <a:tc>
                  <a:txBody>
                    <a:bodyPr/>
                    <a:lstStyle/>
                    <a:p>
                      <a:r>
                        <a:rPr lang="es-MX" b="1" dirty="0" smtClean="0"/>
                        <a:t>D Drog</a:t>
                      </a:r>
                      <a:endParaRPr lang="es-MX" b="1" dirty="0"/>
                    </a:p>
                  </a:txBody>
                  <a:tcPr anchor="ctr"/>
                </a:tc>
              </a:tr>
              <a:tr h="627697">
                <a:tc rowSpan="5">
                  <a:txBody>
                    <a:bodyPr/>
                    <a:lstStyle/>
                    <a:p>
                      <a:r>
                        <a:rPr lang="es-MX" dirty="0" smtClean="0"/>
                        <a:t>Historia Familiar</a:t>
                      </a:r>
                      <a:endParaRPr lang="es-MX" dirty="0"/>
                    </a:p>
                  </a:txBody>
                  <a:tcPr anchor="ctr"/>
                </a:tc>
                <a:tc>
                  <a:txBody>
                    <a:bodyPr/>
                    <a:lstStyle/>
                    <a:p>
                      <a:r>
                        <a:rPr lang="es-MX" dirty="0" smtClean="0"/>
                        <a:t>Familiaridad</a:t>
                      </a:r>
                      <a:endParaRPr lang="es-MX" dirty="0"/>
                    </a:p>
                  </a:txBody>
                  <a:tcPr anchor="ctr"/>
                </a:tc>
                <a:tc>
                  <a:txBody>
                    <a:bodyPr/>
                    <a:lstStyle/>
                    <a:p>
                      <a:pPr algn="ctr"/>
                      <a:r>
                        <a:rPr lang="es-MX" sz="2200" b="1" dirty="0" smtClean="0"/>
                        <a:t>+</a:t>
                      </a:r>
                      <a:endParaRPr lang="es-MX" sz="2200" b="1" dirty="0"/>
                    </a:p>
                  </a:txBody>
                  <a:tcPr anchor="ctr"/>
                </a:tc>
                <a:tc>
                  <a:txBody>
                    <a:bodyPr/>
                    <a:lstStyle/>
                    <a:p>
                      <a:pPr algn="ctr"/>
                      <a:r>
                        <a:rPr lang="es-MX" sz="2200" b="1" dirty="0" smtClean="0"/>
                        <a:t>+</a:t>
                      </a:r>
                      <a:endParaRPr lang="es-MX" sz="2200" b="1" dirty="0"/>
                    </a:p>
                  </a:txBody>
                  <a:tcPr anchor="ctr"/>
                </a:tc>
                <a:tc>
                  <a:txBody>
                    <a:bodyPr/>
                    <a:lstStyle/>
                    <a:p>
                      <a:pPr algn="ctr"/>
                      <a:r>
                        <a:rPr lang="es-MX" sz="2200" b="1" dirty="0" smtClean="0"/>
                        <a:t>+</a:t>
                      </a:r>
                      <a:endParaRPr lang="es-MX" sz="2200" b="1" dirty="0"/>
                    </a:p>
                  </a:txBody>
                  <a:tcPr anchor="ctr"/>
                </a:tc>
                <a:tc>
                  <a:txBody>
                    <a:bodyPr/>
                    <a:lstStyle/>
                    <a:p>
                      <a:pPr algn="ctr"/>
                      <a:r>
                        <a:rPr lang="es-MX" sz="2200" b="1" dirty="0" smtClean="0"/>
                        <a:t>+</a:t>
                      </a:r>
                      <a:endParaRPr lang="es-MX" sz="2200" b="1" dirty="0"/>
                    </a:p>
                  </a:txBody>
                  <a:tcPr anchor="ctr"/>
                </a:tc>
              </a:tr>
              <a:tr h="627697">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MX" dirty="0" smtClean="0"/>
                    </a:p>
                  </a:txBody>
                  <a:tcPr anchor="ctr"/>
                </a:tc>
                <a:tc>
                  <a:txBody>
                    <a:bodyPr/>
                    <a:lstStyle/>
                    <a:p>
                      <a:r>
                        <a:rPr lang="es-MX" dirty="0" smtClean="0"/>
                        <a:t>Curso Recurrente</a:t>
                      </a:r>
                      <a:endParaRPr lang="es-MX" dirty="0"/>
                    </a:p>
                  </a:txBody>
                  <a:tcPr anchor="ctr"/>
                </a:tc>
                <a:tc>
                  <a:txBody>
                    <a:bodyPr/>
                    <a:lstStyle/>
                    <a:p>
                      <a:pPr algn="ctr"/>
                      <a:r>
                        <a:rPr lang="es-MX" sz="2200" b="1" dirty="0" smtClean="0"/>
                        <a:t>+/-</a:t>
                      </a:r>
                      <a:endParaRPr lang="es-MX" sz="2200" b="1" dirty="0"/>
                    </a:p>
                  </a:txBody>
                  <a:tcPr anchor="ctr"/>
                </a:tc>
                <a:tc>
                  <a:txBody>
                    <a:bodyPr/>
                    <a:lstStyle/>
                    <a:p>
                      <a:pPr algn="ctr"/>
                      <a:r>
                        <a:rPr lang="es-MX" sz="2200" b="1" dirty="0" smtClean="0"/>
                        <a:t>+</a:t>
                      </a:r>
                      <a:endParaRPr lang="es-MX" sz="2200" b="1" dirty="0"/>
                    </a:p>
                  </a:txBody>
                  <a:tcPr anchor="ctr"/>
                </a:tc>
                <a:tc>
                  <a:txBody>
                    <a:bodyPr/>
                    <a:lstStyle/>
                    <a:p>
                      <a:pPr algn="ctr"/>
                      <a:r>
                        <a:rPr lang="es-MX" sz="2200" b="1" dirty="0" smtClean="0"/>
                        <a:t>+</a:t>
                      </a:r>
                      <a:endParaRPr lang="es-MX" sz="2200" b="1" dirty="0"/>
                    </a:p>
                  </a:txBody>
                  <a:tcPr anchor="ctr"/>
                </a:tc>
                <a:tc>
                  <a:txBody>
                    <a:bodyPr/>
                    <a:lstStyle/>
                    <a:p>
                      <a:pPr algn="ctr"/>
                      <a:r>
                        <a:rPr lang="es-MX" sz="2200" b="1" dirty="0" smtClean="0"/>
                        <a:t>+</a:t>
                      </a:r>
                      <a:endParaRPr lang="es-MX" sz="2200" b="1" dirty="0"/>
                    </a:p>
                  </a:txBody>
                  <a:tcPr anchor="ctr"/>
                </a:tc>
              </a:tr>
              <a:tr h="627697">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MX" dirty="0" smtClean="0"/>
                    </a:p>
                  </a:txBody>
                  <a:tcPr anchor="ctr"/>
                </a:tc>
                <a:tc>
                  <a:txBody>
                    <a:bodyPr/>
                    <a:lstStyle/>
                    <a:p>
                      <a:r>
                        <a:rPr lang="es-MX" dirty="0" smtClean="0"/>
                        <a:t>Deterioro Funcionamiento</a:t>
                      </a:r>
                      <a:endParaRPr lang="es-MX" dirty="0"/>
                    </a:p>
                  </a:txBody>
                  <a:tcPr anchor="ctr"/>
                </a:tc>
                <a:tc>
                  <a:txBody>
                    <a:bodyPr/>
                    <a:lstStyle/>
                    <a:p>
                      <a:pPr algn="ctr"/>
                      <a:r>
                        <a:rPr lang="es-MX" sz="2200" b="1" dirty="0" smtClean="0"/>
                        <a:t>+/-</a:t>
                      </a:r>
                      <a:endParaRPr lang="es-MX" sz="2200" b="1" dirty="0"/>
                    </a:p>
                  </a:txBody>
                  <a:tcPr anchor="ctr"/>
                </a:tc>
                <a:tc>
                  <a:txBody>
                    <a:bodyPr/>
                    <a:lstStyle/>
                    <a:p>
                      <a:pPr algn="ctr"/>
                      <a:r>
                        <a:rPr lang="es-MX" sz="2200" b="1" dirty="0" smtClean="0"/>
                        <a:t>+</a:t>
                      </a:r>
                      <a:endParaRPr lang="es-MX" sz="2200" b="1" dirty="0"/>
                    </a:p>
                  </a:txBody>
                  <a:tcPr anchor="ctr"/>
                </a:tc>
                <a:tc>
                  <a:txBody>
                    <a:bodyPr/>
                    <a:lstStyle/>
                    <a:p>
                      <a:pPr algn="ctr"/>
                      <a:r>
                        <a:rPr lang="es-MX" sz="2200" b="1" dirty="0" smtClean="0"/>
                        <a:t>+/-</a:t>
                      </a:r>
                      <a:endParaRPr lang="es-MX" sz="2200" b="1" dirty="0"/>
                    </a:p>
                  </a:txBody>
                  <a:tcPr anchor="ctr"/>
                </a:tc>
                <a:tc>
                  <a:txBody>
                    <a:bodyPr/>
                    <a:lstStyle/>
                    <a:p>
                      <a:pPr algn="ctr"/>
                      <a:r>
                        <a:rPr lang="es-MX" sz="2200" b="1" dirty="0" smtClean="0"/>
                        <a:t>+</a:t>
                      </a:r>
                      <a:endParaRPr lang="es-MX" sz="2200" b="1" dirty="0"/>
                    </a:p>
                  </a:txBody>
                  <a:tcPr anchor="ctr"/>
                </a:tc>
              </a:tr>
              <a:tr h="627697">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MX" dirty="0" smtClean="0"/>
                    </a:p>
                  </a:txBody>
                  <a:tcPr anchor="ctr"/>
                </a:tc>
                <a:tc>
                  <a:txBody>
                    <a:bodyPr/>
                    <a:lstStyle/>
                    <a:p>
                      <a:r>
                        <a:rPr lang="es-MX" dirty="0" smtClean="0"/>
                        <a:t>Uso de Servicios</a:t>
                      </a:r>
                      <a:endParaRPr lang="es-MX" dirty="0"/>
                    </a:p>
                  </a:txBody>
                  <a:tcPr anchor="ctr"/>
                </a:tc>
                <a:tc>
                  <a:txBody>
                    <a:bodyPr/>
                    <a:lstStyle/>
                    <a:p>
                      <a:pPr algn="ctr"/>
                      <a:r>
                        <a:rPr lang="es-MX" sz="2200" b="1" dirty="0" smtClean="0"/>
                        <a:t>+</a:t>
                      </a:r>
                      <a:endParaRPr lang="es-MX" sz="2200" b="1" dirty="0"/>
                    </a:p>
                  </a:txBody>
                  <a:tcPr anchor="ctr"/>
                </a:tc>
                <a:tc>
                  <a:txBody>
                    <a:bodyPr/>
                    <a:lstStyle/>
                    <a:p>
                      <a:pPr algn="ctr"/>
                      <a:r>
                        <a:rPr lang="es-MX" sz="2200" b="1" dirty="0" smtClean="0"/>
                        <a:t>+/-</a:t>
                      </a:r>
                      <a:endParaRPr lang="es-MX" sz="2200" b="1" dirty="0"/>
                    </a:p>
                  </a:txBody>
                  <a:tcPr anchor="ctr"/>
                </a:tc>
                <a:tc>
                  <a:txBody>
                    <a:bodyPr/>
                    <a:lstStyle/>
                    <a:p>
                      <a:pPr algn="ctr"/>
                      <a:r>
                        <a:rPr lang="es-MX" sz="2200" b="1" dirty="0" smtClean="0"/>
                        <a:t>+</a:t>
                      </a:r>
                      <a:endParaRPr lang="es-MX" sz="2200" b="1" dirty="0"/>
                    </a:p>
                  </a:txBody>
                  <a:tcPr anchor="ctr"/>
                </a:tc>
                <a:tc>
                  <a:txBody>
                    <a:bodyPr/>
                    <a:lstStyle/>
                    <a:p>
                      <a:pPr algn="ctr"/>
                      <a:r>
                        <a:rPr lang="es-MX" sz="2200" b="1" dirty="0" smtClean="0"/>
                        <a:t>+</a:t>
                      </a:r>
                      <a:endParaRPr lang="es-MX" sz="2200" b="1" dirty="0"/>
                    </a:p>
                  </a:txBody>
                  <a:tcPr anchor="ctr"/>
                </a:tc>
              </a:tr>
              <a:tr h="627697">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MX" dirty="0" smtClean="0"/>
                    </a:p>
                  </a:txBody>
                  <a:tcPr anchor="ctr"/>
                </a:tc>
                <a:tc>
                  <a:txBody>
                    <a:bodyPr/>
                    <a:lstStyle/>
                    <a:p>
                      <a:r>
                        <a:rPr lang="es-MX" dirty="0" smtClean="0"/>
                        <a:t>Edad de Inicio</a:t>
                      </a:r>
                      <a:endParaRPr lang="es-MX" dirty="0"/>
                    </a:p>
                  </a:txBody>
                  <a:tcPr anchor="ctr"/>
                </a:tc>
                <a:tc>
                  <a:txBody>
                    <a:bodyPr/>
                    <a:lstStyle/>
                    <a:p>
                      <a:pPr algn="ctr"/>
                      <a:r>
                        <a:rPr lang="es-MX" sz="2200" b="1" dirty="0" smtClean="0"/>
                        <a:t>-</a:t>
                      </a:r>
                      <a:endParaRPr lang="es-MX" sz="2200" b="1" dirty="0"/>
                    </a:p>
                  </a:txBody>
                  <a:tcPr anchor="ctr"/>
                </a:tc>
                <a:tc>
                  <a:txBody>
                    <a:bodyPr/>
                    <a:lstStyle/>
                    <a:p>
                      <a:pPr algn="ctr"/>
                      <a:r>
                        <a:rPr lang="es-MX" sz="2200" b="1" dirty="0" smtClean="0"/>
                        <a:t>-</a:t>
                      </a:r>
                      <a:endParaRPr lang="es-MX" sz="2200" b="1" dirty="0"/>
                    </a:p>
                  </a:txBody>
                  <a:tcPr anchor="ctr"/>
                </a:tc>
                <a:tc>
                  <a:txBody>
                    <a:bodyPr/>
                    <a:lstStyle/>
                    <a:p>
                      <a:pPr algn="ctr"/>
                      <a:r>
                        <a:rPr lang="es-MX" sz="2200" b="1" dirty="0" smtClean="0"/>
                        <a:t>-</a:t>
                      </a:r>
                      <a:endParaRPr lang="es-MX" sz="2200" b="1" dirty="0"/>
                    </a:p>
                  </a:txBody>
                  <a:tcPr anchor="ctr"/>
                </a:tc>
                <a:tc>
                  <a:txBody>
                    <a:bodyPr/>
                    <a:lstStyle/>
                    <a:p>
                      <a:pPr algn="ctr"/>
                      <a:r>
                        <a:rPr lang="es-MX" sz="2200" b="1" dirty="0" smtClean="0"/>
                        <a:t>-</a:t>
                      </a:r>
                      <a:endParaRPr lang="es-MX" sz="2200" b="1" dirty="0"/>
                    </a:p>
                  </a:txBody>
                  <a:tcPr anchor="ctr"/>
                </a:tc>
              </a:tr>
            </a:tbl>
          </a:graphicData>
        </a:graphic>
      </p:graphicFrame>
    </p:spTree>
  </p:cSld>
  <p:clrMapOvr>
    <a:masterClrMapping/>
  </p:clrMapOvr>
  <p:transition spd="slow">
    <p:cu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Título"/>
          <p:cNvSpPr>
            <a:spLocks noGrp="1"/>
          </p:cNvSpPr>
          <p:nvPr>
            <p:ph type="title"/>
          </p:nvPr>
        </p:nvSpPr>
        <p:spPr>
          <a:xfrm>
            <a:off x="476545" y="1628799"/>
            <a:ext cx="4095455" cy="557935"/>
          </a:xfrm>
        </p:spPr>
        <p:txBody>
          <a:bodyPr/>
          <a:lstStyle/>
          <a:p>
            <a:r>
              <a:rPr lang="es-MX" sz="3600" dirty="0" smtClean="0"/>
              <a:t>Fortalezas</a:t>
            </a:r>
          </a:p>
        </p:txBody>
      </p:sp>
      <p:sp>
        <p:nvSpPr>
          <p:cNvPr id="47107" name="2 Marcador de contenido"/>
          <p:cNvSpPr>
            <a:spLocks noGrp="1"/>
          </p:cNvSpPr>
          <p:nvPr>
            <p:ph idx="1"/>
          </p:nvPr>
        </p:nvSpPr>
        <p:spPr>
          <a:xfrm>
            <a:off x="457200" y="2451099"/>
            <a:ext cx="8229600" cy="2463065"/>
          </a:xfrm>
        </p:spPr>
        <p:txBody>
          <a:bodyPr/>
          <a:lstStyle/>
          <a:p>
            <a:r>
              <a:rPr lang="es-MX" sz="2000" dirty="0" smtClean="0"/>
              <a:t>Varias características clínicas en vez de una</a:t>
            </a:r>
          </a:p>
          <a:p>
            <a:r>
              <a:rPr lang="es-MX" sz="2000" dirty="0" smtClean="0"/>
              <a:t>Varios trastornos en vez de uno</a:t>
            </a:r>
          </a:p>
          <a:p>
            <a:r>
              <a:rPr lang="es-MX" sz="2000" dirty="0" smtClean="0"/>
              <a:t>Se evitaron sub-reportes</a:t>
            </a:r>
          </a:p>
          <a:p>
            <a:r>
              <a:rPr lang="es-MX" sz="2000" dirty="0" smtClean="0"/>
              <a:t>Medición de la historia familiar como distribución continua</a:t>
            </a:r>
          </a:p>
          <a:p>
            <a:endParaRPr lang="es-MX" dirty="0" smtClean="0"/>
          </a:p>
        </p:txBody>
      </p:sp>
    </p:spTree>
  </p:cSld>
  <p:clrMapOvr>
    <a:masterClrMapping/>
  </p:clrMapOvr>
  <p:transition spd="slow">
    <p:cu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Título"/>
          <p:cNvSpPr>
            <a:spLocks noGrp="1"/>
          </p:cNvSpPr>
          <p:nvPr>
            <p:ph type="title"/>
          </p:nvPr>
        </p:nvSpPr>
        <p:spPr/>
        <p:txBody>
          <a:bodyPr/>
          <a:lstStyle/>
          <a:p>
            <a:r>
              <a:rPr lang="es-MX" sz="3600" smtClean="0"/>
              <a:t>Limitaciones</a:t>
            </a:r>
          </a:p>
        </p:txBody>
      </p:sp>
      <p:sp>
        <p:nvSpPr>
          <p:cNvPr id="48131" name="2 Marcador de contenido"/>
          <p:cNvSpPr>
            <a:spLocks noGrp="1"/>
          </p:cNvSpPr>
          <p:nvPr>
            <p:ph idx="1"/>
          </p:nvPr>
        </p:nvSpPr>
        <p:spPr>
          <a:xfrm>
            <a:off x="457200" y="2451100"/>
            <a:ext cx="8229600" cy="2782888"/>
          </a:xfrm>
        </p:spPr>
        <p:txBody>
          <a:bodyPr/>
          <a:lstStyle/>
          <a:p>
            <a:pPr algn="ctr"/>
            <a:r>
              <a:rPr lang="es-MX" dirty="0" smtClean="0"/>
              <a:t>Muestra de sujetos principalmente caucásicos</a:t>
            </a:r>
          </a:p>
          <a:p>
            <a:pPr algn="ctr"/>
            <a:r>
              <a:rPr lang="es-MX" dirty="0" smtClean="0"/>
              <a:t>Validez del método de cribado de historia familiar</a:t>
            </a:r>
          </a:p>
          <a:p>
            <a:pPr algn="ctr"/>
            <a:r>
              <a:rPr lang="es-MX" dirty="0" smtClean="0"/>
              <a:t>Se realizaron solo análisis de asociaciones homotípicas</a:t>
            </a:r>
          </a:p>
          <a:p>
            <a:pPr algn="ctr"/>
            <a:r>
              <a:rPr lang="es-MX" dirty="0" smtClean="0"/>
              <a:t>Análisis de los trastornos de ansiedad como grupo</a:t>
            </a:r>
          </a:p>
          <a:p>
            <a:pPr algn="ctr"/>
            <a:r>
              <a:rPr lang="es-MX" dirty="0" smtClean="0"/>
              <a:t>No puede resolver la influencia detrás de las asociaciones reportadas</a:t>
            </a:r>
          </a:p>
        </p:txBody>
      </p:sp>
    </p:spTree>
  </p:cSld>
  <p:clrMapOvr>
    <a:masterClrMapping/>
  </p:clrMapOvr>
  <p:transition spd="slow">
    <p:cu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1601670" y="1133745"/>
            <a:ext cx="6076950" cy="1354217"/>
          </a:xfrm>
          <a:solidFill>
            <a:srgbClr val="0070C0"/>
          </a:solidFill>
          <a:ln>
            <a:miter lim="800000"/>
            <a:headEnd/>
            <a:tailEnd/>
          </a:ln>
        </p:spPr>
        <p:txBody>
          <a:bodyPr vert="horz" wrap="square" lIns="0" tIns="0" rIns="0" bIns="0" numCol="1" anchor="t" anchorCtr="0" compatLnSpc="1">
            <a:prstTxWarp prst="textNoShape">
              <a:avLst/>
            </a:prstTxWarp>
            <a:spAutoFit/>
          </a:bodyPr>
          <a:lstStyle/>
          <a:p>
            <a:pPr algn="ctr" defTabSz="381000"/>
            <a:r>
              <a:rPr lang="es-ES" sz="4400" dirty="0" smtClean="0">
                <a:solidFill>
                  <a:schemeClr val="bg1"/>
                </a:solidFill>
              </a:rPr>
              <a:t>GENETICA Y ESQUIZOFRENIA</a:t>
            </a:r>
          </a:p>
        </p:txBody>
      </p:sp>
      <p:sp>
        <p:nvSpPr>
          <p:cNvPr id="53251" name="Rectangle 3"/>
          <p:cNvSpPr>
            <a:spLocks noGrp="1" noChangeArrowheads="1"/>
          </p:cNvSpPr>
          <p:nvPr>
            <p:ph type="body" idx="1"/>
          </p:nvPr>
        </p:nvSpPr>
        <p:spPr bwMode="auto">
          <a:xfrm>
            <a:off x="1106615" y="2843935"/>
            <a:ext cx="7234237" cy="2025170"/>
          </a:xfrm>
          <a:solidFill>
            <a:srgbClr val="003399"/>
          </a:solidFill>
          <a:ln>
            <a:miter lim="800000"/>
            <a:headEnd/>
            <a:tailEnd/>
          </a:ln>
        </p:spPr>
        <p:txBody>
          <a:bodyPr vert="horz" wrap="square" lIns="0" tIns="0" rIns="0" bIns="0" numCol="1" anchor="t" anchorCtr="0" compatLnSpc="1">
            <a:prstTxWarp prst="textNoShape">
              <a:avLst/>
            </a:prstTxWarp>
            <a:spAutoFit/>
          </a:bodyPr>
          <a:lstStyle/>
          <a:p>
            <a:pPr marL="0" indent="0" defTabSz="381000">
              <a:defRPr/>
            </a:pPr>
            <a:endParaRPr lang="es-ES" sz="2000" b="1" dirty="0" smtClean="0"/>
          </a:p>
          <a:p>
            <a:pPr marL="0" indent="0" algn="ctr" defTabSz="381000">
              <a:defRPr/>
            </a:pPr>
            <a:r>
              <a:rPr lang="es-ES" sz="1800" b="1" dirty="0" smtClean="0">
                <a:solidFill>
                  <a:schemeClr val="bg1"/>
                </a:solidFill>
              </a:rPr>
              <a:t>COMPONENTE  DE MARCACION  GENETICA  QUE  PARECE  SER  MAS  FUERTE QUE LA  INFLUENCIA  AMBIENTAL</a:t>
            </a:r>
          </a:p>
          <a:p>
            <a:pPr marL="0" indent="0" algn="ctr" defTabSz="381000">
              <a:buNone/>
              <a:defRPr/>
            </a:pPr>
            <a:endParaRPr lang="es-ES" sz="1800" b="1" dirty="0" smtClean="0">
              <a:solidFill>
                <a:schemeClr val="bg1"/>
              </a:solidFill>
            </a:endParaRPr>
          </a:p>
          <a:p>
            <a:pPr marL="0" indent="0" algn="ctr" defTabSz="381000">
              <a:defRPr/>
            </a:pPr>
            <a:r>
              <a:rPr lang="es-ES" sz="1800" b="1" dirty="0" smtClean="0">
                <a:solidFill>
                  <a:schemeClr val="bg1"/>
                </a:solidFill>
              </a:rPr>
              <a:t>ESTUDIO  DE  GEMELOS MONOGIGOTOS</a:t>
            </a:r>
            <a:endParaRPr lang="es-ES" sz="2000" b="1" dirty="0" smtClean="0">
              <a:solidFill>
                <a:schemeClr val="bg1"/>
              </a:solidFill>
            </a:endParaRPr>
          </a:p>
          <a:p>
            <a:pPr marL="0" indent="0" defTabSz="381000">
              <a:defRPr/>
            </a:pPr>
            <a:endParaRPr lang="es-ES" sz="2000" b="1" dirty="0" smtClean="0"/>
          </a:p>
        </p:txBody>
      </p:sp>
    </p:spTree>
  </p:cSld>
  <p:clrMapOvr>
    <a:masterClrMapping/>
  </p:clrMapOvr>
  <p:transition spd="slow">
    <p:cu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66555" y="1268760"/>
            <a:ext cx="8137103" cy="1005387"/>
          </a:xfrm>
          <a:solidFill>
            <a:schemeClr val="tx2">
              <a:lumMod val="10000"/>
            </a:schemeClr>
          </a:solidFill>
        </p:spPr>
        <p:txBody>
          <a:bodyPr/>
          <a:lstStyle/>
          <a:p>
            <a:pPr algn="ctr"/>
            <a:r>
              <a:rPr lang="es-ES" dirty="0" smtClean="0"/>
              <a:t>GENES  Y  ESQUIZOFRENIA</a:t>
            </a:r>
            <a:endParaRPr lang="es-ES" dirty="0"/>
          </a:p>
        </p:txBody>
      </p:sp>
      <p:sp>
        <p:nvSpPr>
          <p:cNvPr id="3" name="2 Marcador de texto"/>
          <p:cNvSpPr>
            <a:spLocks noGrp="1"/>
          </p:cNvSpPr>
          <p:nvPr>
            <p:ph type="body" idx="1"/>
          </p:nvPr>
        </p:nvSpPr>
        <p:spPr>
          <a:xfrm>
            <a:off x="476545" y="2798929"/>
            <a:ext cx="7772400" cy="2655295"/>
          </a:xfrm>
        </p:spPr>
        <p:txBody>
          <a:bodyPr/>
          <a:lstStyle/>
          <a:p>
            <a:pPr algn="ctr"/>
            <a:r>
              <a:rPr lang="es-ES" dirty="0" smtClean="0"/>
              <a:t>Genes con una localización cromosómica concreta identificados con técnicas  de  </a:t>
            </a:r>
            <a:r>
              <a:rPr lang="es-ES" dirty="0" smtClean="0">
                <a:hlinkClick r:id="rId2"/>
              </a:rPr>
              <a:t>posición  clonal</a:t>
            </a:r>
            <a:r>
              <a:rPr lang="es-ES" dirty="0" smtClean="0"/>
              <a:t> </a:t>
            </a:r>
            <a:br>
              <a:rPr lang="es-ES" dirty="0" smtClean="0"/>
            </a:br>
            <a:r>
              <a:rPr lang="es-ES" dirty="0" smtClean="0"/>
              <a:t/>
            </a:r>
            <a:br>
              <a:rPr lang="es-ES" dirty="0" smtClean="0"/>
            </a:br>
            <a:r>
              <a:rPr lang="es-ES" dirty="0" smtClean="0"/>
              <a:t>Entre estos están el </a:t>
            </a:r>
            <a:r>
              <a:rPr lang="es-ES" dirty="0" smtClean="0">
                <a:solidFill>
                  <a:srgbClr val="C00000"/>
                </a:solidFill>
              </a:rPr>
              <a:t>regulador de señalización de proteínas G</a:t>
            </a:r>
            <a:r>
              <a:rPr lang="es-ES" dirty="0" smtClean="0"/>
              <a:t>, </a:t>
            </a:r>
            <a:r>
              <a:rPr lang="es-ES" dirty="0" smtClean="0">
                <a:solidFill>
                  <a:srgbClr val="FF6699"/>
                </a:solidFill>
              </a:rPr>
              <a:t>el activador de la enzima D-amino acido oxidasa,</a:t>
            </a:r>
            <a:r>
              <a:rPr lang="es-ES" dirty="0" smtClean="0"/>
              <a:t> </a:t>
            </a:r>
            <a:r>
              <a:rPr lang="es-ES" dirty="0" smtClean="0">
                <a:solidFill>
                  <a:srgbClr val="FFC000"/>
                </a:solidFill>
              </a:rPr>
              <a:t>el Neuregulin 1</a:t>
            </a:r>
            <a:r>
              <a:rPr lang="es-ES" dirty="0" smtClean="0"/>
              <a:t>, </a:t>
            </a:r>
            <a:r>
              <a:rPr lang="es-ES" b="1" dirty="0" smtClean="0">
                <a:solidFill>
                  <a:srgbClr val="003399"/>
                </a:solidFill>
              </a:rPr>
              <a:t>dystrobrevin 1</a:t>
            </a:r>
            <a:r>
              <a:rPr lang="es-ES" dirty="0" smtClean="0"/>
              <a:t>,  </a:t>
            </a:r>
            <a:r>
              <a:rPr lang="es-ES" dirty="0" smtClean="0">
                <a:solidFill>
                  <a:srgbClr val="FFFF00"/>
                </a:solidFill>
              </a:rPr>
              <a:t>proteina de acoplamiento (dysbindin)</a:t>
            </a:r>
            <a:r>
              <a:rPr lang="es-ES" dirty="0" smtClean="0"/>
              <a:t>,  </a:t>
            </a:r>
            <a:r>
              <a:rPr lang="es-ES" dirty="0" smtClean="0">
                <a:solidFill>
                  <a:srgbClr val="C00000"/>
                </a:solidFill>
              </a:rPr>
              <a:t>y el gen PIP4K2A.</a:t>
            </a:r>
            <a:br>
              <a:rPr lang="es-ES" dirty="0" smtClean="0">
                <a:solidFill>
                  <a:srgbClr val="C00000"/>
                </a:solidFill>
              </a:rPr>
            </a:br>
            <a:r>
              <a:rPr lang="es-ES" dirty="0" smtClean="0"/>
              <a:t/>
            </a:r>
            <a:br>
              <a:rPr lang="es-ES" dirty="0" smtClean="0"/>
            </a:br>
            <a:endParaRPr lang="es-ES" dirty="0"/>
          </a:p>
        </p:txBody>
      </p:sp>
    </p:spTree>
  </p:cSld>
  <p:clrMapOvr>
    <a:masterClrMapping/>
  </p:clrMapOvr>
  <p:transition spd="slow">
    <p:cu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86635" y="2663915"/>
            <a:ext cx="6840760" cy="1953090"/>
          </a:xfrm>
        </p:spPr>
        <p:txBody>
          <a:bodyPr>
            <a:noAutofit/>
          </a:bodyPr>
          <a:lstStyle/>
          <a:p>
            <a:pPr algn="ctr"/>
            <a:r>
              <a:rPr lang="es-ES" sz="2400" dirty="0" smtClean="0"/>
              <a:t>Entre los genes identificados por asociación se encuentra  el </a:t>
            </a:r>
            <a:r>
              <a:rPr lang="es-ES" sz="2400" dirty="0" smtClean="0">
                <a:solidFill>
                  <a:srgbClr val="C00000"/>
                </a:solidFill>
              </a:rPr>
              <a:t>AKT1, que sintetiza  dopamina  en grandes  cantidades  y  aumenta  la  cantidad de receptores  D2.</a:t>
            </a:r>
            <a:br>
              <a:rPr lang="es-ES" sz="2400" dirty="0" smtClean="0">
                <a:solidFill>
                  <a:srgbClr val="C00000"/>
                </a:solidFill>
              </a:rPr>
            </a:br>
            <a:endParaRPr lang="es-ES" sz="2400" dirty="0"/>
          </a:p>
        </p:txBody>
      </p:sp>
      <p:sp>
        <p:nvSpPr>
          <p:cNvPr id="3" name="2 CuadroTexto"/>
          <p:cNvSpPr txBox="1"/>
          <p:nvPr/>
        </p:nvSpPr>
        <p:spPr>
          <a:xfrm>
            <a:off x="1556665" y="1493785"/>
            <a:ext cx="4950550" cy="523220"/>
          </a:xfrm>
          <a:prstGeom prst="rect">
            <a:avLst/>
          </a:prstGeom>
          <a:noFill/>
        </p:spPr>
        <p:txBody>
          <a:bodyPr wrap="square" rtlCol="0">
            <a:spAutoFit/>
          </a:bodyPr>
          <a:lstStyle/>
          <a:p>
            <a:r>
              <a:rPr lang="es-ES" sz="2800" b="1" dirty="0" smtClean="0"/>
              <a:t>GENES  POR  ASOCIACION</a:t>
            </a:r>
            <a:endParaRPr lang="es-ES" sz="2800" b="1" dirty="0"/>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1540" y="503675"/>
            <a:ext cx="8229600" cy="1143000"/>
          </a:xfrm>
        </p:spPr>
        <p:txBody>
          <a:bodyPr/>
          <a:lstStyle/>
          <a:p>
            <a:pPr algn="ctr">
              <a:defRPr/>
            </a:pPr>
            <a:r>
              <a:rPr lang="es-MX" sz="3600" kern="0" dirty="0" smtClean="0">
                <a:solidFill>
                  <a:srgbClr val="04617B"/>
                </a:solidFill>
              </a:rPr>
              <a:t>EVIDENCIA    ACTUAL</a:t>
            </a:r>
            <a:endParaRPr lang="es-MX" dirty="0"/>
          </a:p>
        </p:txBody>
      </p:sp>
      <p:sp>
        <p:nvSpPr>
          <p:cNvPr id="10243" name="2 Marcador de contenido"/>
          <p:cNvSpPr>
            <a:spLocks noGrp="1"/>
          </p:cNvSpPr>
          <p:nvPr>
            <p:ph idx="1"/>
          </p:nvPr>
        </p:nvSpPr>
        <p:spPr>
          <a:xfrm>
            <a:off x="251520" y="1935163"/>
            <a:ext cx="8550950" cy="4329151"/>
          </a:xfrm>
        </p:spPr>
        <p:txBody>
          <a:bodyPr/>
          <a:lstStyle/>
          <a:p>
            <a:r>
              <a:rPr lang="es-MX" b="1" dirty="0" smtClean="0"/>
              <a:t>Estudios de </a:t>
            </a:r>
            <a:r>
              <a:rPr lang="es-MX" b="1" dirty="0" smtClean="0">
                <a:solidFill>
                  <a:schemeClr val="accent1"/>
                </a:solidFill>
              </a:rPr>
              <a:t>Ligamiento</a:t>
            </a:r>
          </a:p>
          <a:p>
            <a:pPr lvl="1"/>
            <a:r>
              <a:rPr lang="es-MX" dirty="0" smtClean="0"/>
              <a:t>Regiones cromosómicas </a:t>
            </a:r>
          </a:p>
          <a:p>
            <a:pPr lvl="1">
              <a:buFont typeface="Wingdings 2" pitchFamily="18" charset="2"/>
              <a:buNone/>
            </a:pPr>
            <a:endParaRPr lang="es-MX" dirty="0" smtClean="0"/>
          </a:p>
          <a:p>
            <a:pPr lvl="1"/>
            <a:r>
              <a:rPr lang="es-MX" dirty="0" smtClean="0"/>
              <a:t>Escaneos de genoma completo (Schz, TBP, TDM, Dep OH)</a:t>
            </a:r>
          </a:p>
          <a:p>
            <a:pPr lvl="2"/>
            <a:r>
              <a:rPr lang="es-MX" dirty="0" smtClean="0"/>
              <a:t>Genes causantes </a:t>
            </a:r>
            <a:r>
              <a:rPr lang="es-MX" sz="3200" i="1" dirty="0" smtClean="0"/>
              <a:t>vs</a:t>
            </a:r>
            <a:r>
              <a:rPr lang="es-MX" dirty="0" smtClean="0"/>
              <a:t> Genes de susceptibilidad</a:t>
            </a:r>
          </a:p>
          <a:p>
            <a:pPr lvl="2"/>
            <a:r>
              <a:rPr lang="es-MX" dirty="0" smtClean="0"/>
              <a:t>No  evidencia de gen principal</a:t>
            </a:r>
          </a:p>
          <a:p>
            <a:pPr lvl="2"/>
            <a:r>
              <a:rPr lang="es-MX" dirty="0" smtClean="0"/>
              <a:t>Múltiples genes para cada trastorno</a:t>
            </a:r>
          </a:p>
          <a:p>
            <a:pPr lvl="2"/>
            <a:r>
              <a:rPr lang="es-MX" dirty="0" smtClean="0"/>
              <a:t>Efectos modestos de cada gen</a:t>
            </a:r>
          </a:p>
          <a:p>
            <a:pPr lvl="2"/>
            <a:r>
              <a:rPr lang="es-MX" dirty="0" smtClean="0"/>
              <a:t>No hay genes identificados en trastornos  con </a:t>
            </a:r>
            <a:r>
              <a:rPr lang="es-MX" i="1" dirty="0" smtClean="0"/>
              <a:t>h</a:t>
            </a:r>
            <a:r>
              <a:rPr lang="es-MX" dirty="0" smtClean="0"/>
              <a:t> &gt; 50%</a:t>
            </a:r>
          </a:p>
        </p:txBody>
      </p:sp>
      <p:sp>
        <p:nvSpPr>
          <p:cNvPr id="4" name="3 Rectángulo"/>
          <p:cNvSpPr/>
          <p:nvPr/>
        </p:nvSpPr>
        <p:spPr>
          <a:xfrm>
            <a:off x="2705100" y="6540500"/>
            <a:ext cx="6019800" cy="249238"/>
          </a:xfrm>
          <a:prstGeom prst="rect">
            <a:avLst/>
          </a:prstGeom>
        </p:spPr>
        <p:txBody>
          <a:bodyPr>
            <a:spAutoFit/>
          </a:bodyPr>
          <a:lstStyle/>
          <a:p>
            <a:pPr marL="274320" indent="-274320" algn="r" fontAlgn="auto">
              <a:spcBef>
                <a:spcPct val="20000"/>
              </a:spcBef>
              <a:spcAft>
                <a:spcPts val="0"/>
              </a:spcAft>
              <a:buClr>
                <a:srgbClr val="0BD0D9"/>
              </a:buClr>
              <a:buSzPct val="95000"/>
              <a:defRPr/>
            </a:pPr>
            <a:r>
              <a:rPr lang="en-US" sz="1000" dirty="0" err="1">
                <a:solidFill>
                  <a:prstClr val="black"/>
                </a:solidFill>
                <a:latin typeface="Constantia"/>
                <a:cs typeface="+mn-cs"/>
              </a:rPr>
              <a:t>Leboyer</a:t>
            </a:r>
            <a:r>
              <a:rPr lang="en-US" sz="1000" dirty="0">
                <a:solidFill>
                  <a:prstClr val="black"/>
                </a:solidFill>
                <a:latin typeface="Constantia"/>
                <a:cs typeface="+mn-cs"/>
              </a:rPr>
              <a:t> M &amp; </a:t>
            </a:r>
            <a:r>
              <a:rPr lang="en-US" sz="1000" dirty="0" err="1">
                <a:solidFill>
                  <a:prstClr val="black"/>
                </a:solidFill>
                <a:latin typeface="Constantia"/>
                <a:cs typeface="+mn-cs"/>
              </a:rPr>
              <a:t>Bellivier</a:t>
            </a:r>
            <a:r>
              <a:rPr lang="en-US" sz="1000" dirty="0">
                <a:solidFill>
                  <a:prstClr val="black"/>
                </a:solidFill>
                <a:latin typeface="Constantia"/>
                <a:cs typeface="+mn-cs"/>
              </a:rPr>
              <a:t> F. Psychiatric genetics; </a:t>
            </a:r>
            <a:r>
              <a:rPr lang="en-US" sz="1000" dirty="0" err="1">
                <a:solidFill>
                  <a:prstClr val="black"/>
                </a:solidFill>
                <a:latin typeface="Constantia"/>
                <a:cs typeface="+mn-cs"/>
              </a:rPr>
              <a:t>Metods</a:t>
            </a:r>
            <a:r>
              <a:rPr lang="en-US" sz="1000" dirty="0">
                <a:solidFill>
                  <a:prstClr val="black"/>
                </a:solidFill>
                <a:latin typeface="Constantia"/>
                <a:cs typeface="+mn-cs"/>
              </a:rPr>
              <a:t> and reviews; Humana Press, 2003.</a:t>
            </a:r>
          </a:p>
        </p:txBody>
      </p:sp>
    </p:spTree>
  </p:cSld>
  <p:clrMapOvr>
    <a:masterClrMapping/>
  </p:clrMapOvr>
  <p:transition spd="slow">
    <p:cu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gh%20VAZQUEZ%202"/>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296525" y="503675"/>
            <a:ext cx="8595955" cy="6084295"/>
          </a:xfrm>
          <a:prstGeom prst="rect">
            <a:avLst/>
          </a:prstGeom>
          <a:gradFill flip="none" rotWithShape="1">
            <a:gsLst>
              <a:gs pos="0">
                <a:schemeClr val="tx2">
                  <a:lumMod val="50000"/>
                </a:schemeClr>
              </a:gs>
              <a:gs pos="50000">
                <a:schemeClr val="accent1">
                  <a:tint val="44500"/>
                  <a:satMod val="160000"/>
                </a:schemeClr>
              </a:gs>
              <a:gs pos="100000">
                <a:schemeClr val="accent1">
                  <a:tint val="23500"/>
                  <a:satMod val="160000"/>
                </a:schemeClr>
              </a:gs>
            </a:gsLst>
            <a:lin ang="8100000" scaled="1"/>
            <a:tileRect/>
          </a:gradFill>
          <a:ln w="9525">
            <a:noFill/>
            <a:miter lim="800000"/>
            <a:headEnd/>
            <a:tailEnd/>
          </a:ln>
          <a:scene3d>
            <a:camera prst="orthographicFront"/>
            <a:lightRig rig="threePt" dir="t"/>
          </a:scene3d>
          <a:sp3d>
            <a:bevelB/>
          </a:sp3d>
        </p:spPr>
      </p:pic>
    </p:spTree>
  </p:cSld>
  <p:clrMapOvr>
    <a:masterClrMapping/>
  </p:clrMapOvr>
  <p:transition spd="slow">
    <p:cu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1511660" y="953725"/>
            <a:ext cx="6215062" cy="1661993"/>
          </a:xfrm>
          <a:solidFill>
            <a:srgbClr val="0070C0"/>
          </a:solidFill>
          <a:ln>
            <a:miter lim="800000"/>
            <a:headEnd/>
            <a:tailEnd/>
          </a:ln>
        </p:spPr>
        <p:txBody>
          <a:bodyPr vert="horz" wrap="square" lIns="0" tIns="0" rIns="0" bIns="0" numCol="1" anchor="t" anchorCtr="0" compatLnSpc="1">
            <a:prstTxWarp prst="textNoShape">
              <a:avLst/>
            </a:prstTxWarp>
            <a:spAutoFit/>
          </a:bodyPr>
          <a:lstStyle/>
          <a:p>
            <a:pPr algn="ctr" defTabSz="381000"/>
            <a:r>
              <a:rPr lang="es-ES" sz="5400" dirty="0" smtClean="0">
                <a:solidFill>
                  <a:srgbClr val="FFCC00"/>
                </a:solidFill>
              </a:rPr>
              <a:t>MARCADORES  CROMOSOMICOS</a:t>
            </a:r>
          </a:p>
        </p:txBody>
      </p:sp>
      <p:sp>
        <p:nvSpPr>
          <p:cNvPr id="54276" name="Rectangle 4"/>
          <p:cNvSpPr>
            <a:spLocks noGrp="1" noChangeArrowheads="1"/>
          </p:cNvSpPr>
          <p:nvPr>
            <p:ph type="body" idx="1"/>
          </p:nvPr>
        </p:nvSpPr>
        <p:spPr bwMode="auto">
          <a:xfrm>
            <a:off x="836585" y="3068960"/>
            <a:ext cx="7786687" cy="1840504"/>
          </a:xfrm>
          <a:solidFill>
            <a:schemeClr val="accent1">
              <a:lumMod val="10000"/>
            </a:schemeClr>
          </a:solidFill>
          <a:ln>
            <a:miter lim="800000"/>
            <a:headEnd/>
            <a:tailEnd/>
          </a:ln>
        </p:spPr>
        <p:txBody>
          <a:bodyPr vert="horz" wrap="square" lIns="0" tIns="0" rIns="0" bIns="0" numCol="1" anchor="t" anchorCtr="0" compatLnSpc="1">
            <a:prstTxWarp prst="textNoShape">
              <a:avLst/>
            </a:prstTxWarp>
            <a:spAutoFit/>
          </a:bodyPr>
          <a:lstStyle/>
          <a:p>
            <a:pPr marL="0" indent="0" algn="ctr" defTabSz="381000">
              <a:buFont typeface="Arial Normal"/>
              <a:buChar char="●"/>
              <a:defRPr/>
            </a:pPr>
            <a:endParaRPr lang="es-ES" sz="2000" b="1" dirty="0" smtClean="0">
              <a:solidFill>
                <a:schemeClr val="bg1"/>
              </a:solidFill>
              <a:latin typeface="Arial Normal"/>
            </a:endParaRPr>
          </a:p>
          <a:p>
            <a:pPr marL="0" indent="0" algn="ctr" defTabSz="381000">
              <a:buFont typeface="Arial Normal"/>
              <a:buChar char="●"/>
              <a:defRPr/>
            </a:pPr>
            <a:r>
              <a:rPr lang="es-ES" sz="1800" b="1" dirty="0" smtClean="0">
                <a:solidFill>
                  <a:schemeClr val="bg1"/>
                </a:solidFill>
                <a:latin typeface="Arial Normal"/>
              </a:rPr>
              <a:t>ESTUDIO DE LOS ARBOLES  GENEALOGICOS  DE PTES PARA  DETERMINAR MARCADORES EN  BRAZOS LARGOS  DE LOS CROMOSOMAS 5, 11 Y 18 Y EN EL BRAZO CORTO DEL CROMOSOMA 19.</a:t>
            </a:r>
          </a:p>
          <a:p>
            <a:pPr marL="0" indent="0" algn="ctr" defTabSz="381000">
              <a:buFont typeface="Arial Normal"/>
              <a:buChar char="●"/>
              <a:defRPr/>
            </a:pPr>
            <a:endParaRPr lang="es-ES" sz="2000" b="1" dirty="0" smtClean="0">
              <a:solidFill>
                <a:schemeClr val="bg1"/>
              </a:solidFill>
              <a:latin typeface="Arial Normal"/>
            </a:endParaRPr>
          </a:p>
        </p:txBody>
      </p:sp>
    </p:spTree>
  </p:cSld>
  <p:clrMapOvr>
    <a:masterClrMapping/>
  </p:clrMapOvr>
  <p:transition spd="slow">
    <p:cu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736685" y="2310047"/>
            <a:ext cx="567063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Arial" charset="0"/>
                <a:cs typeface="Arial" charset="0"/>
              </a:rPr>
              <a:t>En el curso de los últimos</a:t>
            </a:r>
            <a:r>
              <a:rPr kumimoji="0" lang="es-ES" b="0" i="0" u="none" strike="noStrike" cap="none" normalizeH="0" dirty="0" smtClean="0">
                <a:ln>
                  <a:noFill/>
                </a:ln>
                <a:solidFill>
                  <a:schemeClr val="tx1"/>
                </a:solidFill>
                <a:effectLst/>
                <a:latin typeface="Arial" charset="0"/>
                <a:cs typeface="Arial" charset="0"/>
              </a:rPr>
              <a:t> 15 años, </a:t>
            </a:r>
            <a:r>
              <a:rPr kumimoji="0" lang="es-ES" b="0" i="0" u="none" strike="noStrike" cap="none" normalizeH="0" baseline="0" dirty="0" smtClean="0">
                <a:ln>
                  <a:noFill/>
                </a:ln>
                <a:solidFill>
                  <a:schemeClr val="tx1"/>
                </a:solidFill>
                <a:effectLst/>
                <a:latin typeface="Arial" charset="0"/>
                <a:cs typeface="Arial" charset="0"/>
              </a:rPr>
              <a:t> se  han iniciado y desarrollado varios proyectos de secuenciación completa del genoma de diversas especies, el mas publicitado de los cuales ha sido el programa de </a:t>
            </a:r>
            <a:r>
              <a:rPr kumimoji="0" lang="es-ES" sz="2000" b="1" i="0" u="none" strike="noStrike" cap="none" normalizeH="0" baseline="0" dirty="0" smtClean="0">
                <a:ln>
                  <a:noFill/>
                </a:ln>
                <a:solidFill>
                  <a:srgbClr val="800080"/>
                </a:solidFill>
                <a:effectLst/>
                <a:latin typeface="Arial" charset="0"/>
                <a:cs typeface="Arial" charset="0"/>
              </a:rPr>
              <a:t>“Genoma Humano”</a:t>
            </a:r>
            <a:r>
              <a:rPr kumimoji="0" lang="es-ES" sz="900" b="0" i="0" u="none" strike="noStrike" cap="none" normalizeH="0" baseline="0" dirty="0" smtClean="0">
                <a:ln>
                  <a:noFill/>
                </a:ln>
                <a:solidFill>
                  <a:schemeClr val="tx1"/>
                </a:solidFill>
                <a:effectLst/>
                <a:latin typeface="Arial" charset="0"/>
                <a:cs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b="0" i="0" u="none" strike="noStrike" cap="none" normalizeH="0" baseline="0" dirty="0" smtClean="0">
              <a:ln>
                <a:noFill/>
              </a:ln>
              <a:solidFill>
                <a:schemeClr val="tx1"/>
              </a:solidFill>
              <a:effectLst/>
              <a:latin typeface="Arial" charset="0"/>
              <a:cs typeface="Arial" charset="0"/>
            </a:endParaRPr>
          </a:p>
        </p:txBody>
      </p:sp>
    </p:spTree>
  </p:cSld>
  <p:clrMapOvr>
    <a:masterClrMapping/>
  </p:clrMapOvr>
  <p:transition spd="slow">
    <p:cu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1540" y="323655"/>
            <a:ext cx="8305800" cy="1143000"/>
          </a:xfrm>
        </p:spPr>
        <p:txBody>
          <a:bodyPr/>
          <a:lstStyle/>
          <a:p>
            <a:pPr algn="ctr"/>
            <a:r>
              <a:rPr lang="es-ES" dirty="0" smtClean="0"/>
              <a:t>T.    A  .  B. </a:t>
            </a:r>
            <a:endParaRPr lang="es-ES" dirty="0"/>
          </a:p>
        </p:txBody>
      </p:sp>
      <p:pic>
        <p:nvPicPr>
          <p:cNvPr id="3" name="2 Imagen" descr="TAB  GENES.jpg"/>
          <p:cNvPicPr>
            <a:picLocks noChangeAspect="1"/>
          </p:cNvPicPr>
          <p:nvPr/>
        </p:nvPicPr>
        <p:blipFill>
          <a:blip r:embed="rId2" cstate="print"/>
          <a:stretch>
            <a:fillRect/>
          </a:stretch>
        </p:blipFill>
        <p:spPr>
          <a:xfrm>
            <a:off x="566555" y="1498600"/>
            <a:ext cx="7920880" cy="4630700"/>
          </a:xfrm>
          <a:prstGeom prst="rect">
            <a:avLst/>
          </a:prstGeom>
        </p:spPr>
      </p:pic>
    </p:spTree>
  </p:cSld>
  <p:clrMapOvr>
    <a:masterClrMapping/>
  </p:clrMapOvr>
  <p:transition spd="slow">
    <p:cu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GENES  CANDIDATOS  EN TAB.jpg"/>
          <p:cNvPicPr>
            <a:picLocks noChangeAspect="1"/>
          </p:cNvPicPr>
          <p:nvPr/>
        </p:nvPicPr>
        <p:blipFill>
          <a:blip r:embed="rId2" cstate="print"/>
          <a:stretch>
            <a:fillRect/>
          </a:stretch>
        </p:blipFill>
        <p:spPr>
          <a:xfrm>
            <a:off x="521550" y="458670"/>
            <a:ext cx="8055895" cy="5805645"/>
          </a:xfrm>
          <a:prstGeom prst="rect">
            <a:avLst/>
          </a:prstGeom>
        </p:spPr>
      </p:pic>
    </p:spTree>
  </p:cSld>
  <p:clrMapOvr>
    <a:masterClrMapping/>
  </p:clrMapOvr>
  <p:transition spd="slow">
    <p:cu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81590" y="2483895"/>
            <a:ext cx="7290810" cy="2205245"/>
          </a:xfrm>
        </p:spPr>
        <p:txBody>
          <a:bodyPr>
            <a:noAutofit/>
          </a:bodyPr>
          <a:lstStyle/>
          <a:p>
            <a:pPr lvl="0" algn="ctr"/>
            <a:r>
              <a:rPr lang="es-ES" sz="1800" dirty="0" smtClean="0">
                <a:solidFill>
                  <a:schemeClr val="tx1"/>
                </a:solidFill>
                <a:latin typeface="Arial" charset="0"/>
                <a:cs typeface="Arial" charset="0"/>
              </a:rPr>
              <a:t>Actualmente se han completado las secuencias de varios virus y bacterias patógenas, así como las de algunos organismos superiores, tales como la levadura de cerveza (Saccharomyces cerevisiae), un gusano nematodo (Caenorhabditis elegans), una planta simple, (Arabidopsis thaliana), una mosca (Drosophila melanogaster), y se esta en vías de completar en este año, un cereal complejo como el arroz.</a:t>
            </a:r>
            <a:br>
              <a:rPr lang="es-ES" sz="1800" dirty="0" smtClean="0">
                <a:solidFill>
                  <a:schemeClr val="tx1"/>
                </a:solidFill>
                <a:latin typeface="Arial" charset="0"/>
                <a:cs typeface="Arial" charset="0"/>
              </a:rPr>
            </a:br>
            <a:r>
              <a:rPr lang="es-ES" sz="1800" dirty="0" smtClean="0">
                <a:solidFill>
                  <a:schemeClr val="tx1"/>
                </a:solidFill>
                <a:latin typeface="Arial" charset="0"/>
                <a:cs typeface="Arial" charset="0"/>
              </a:rPr>
              <a:t/>
            </a:r>
            <a:br>
              <a:rPr lang="es-ES" sz="1800" dirty="0" smtClean="0">
                <a:solidFill>
                  <a:schemeClr val="tx1"/>
                </a:solidFill>
                <a:latin typeface="Arial" charset="0"/>
                <a:cs typeface="Arial" charset="0"/>
              </a:rPr>
            </a:br>
            <a:r>
              <a:rPr lang="es-ES" sz="1800" dirty="0" smtClean="0">
                <a:solidFill>
                  <a:srgbClr val="C00000"/>
                </a:solidFill>
                <a:latin typeface="Arial" charset="0"/>
                <a:cs typeface="Arial" charset="0"/>
              </a:rPr>
              <a:t/>
            </a:r>
            <a:br>
              <a:rPr lang="es-ES" sz="1800" dirty="0" smtClean="0">
                <a:solidFill>
                  <a:srgbClr val="C00000"/>
                </a:solidFill>
                <a:latin typeface="Arial" charset="0"/>
                <a:cs typeface="Arial" charset="0"/>
              </a:rPr>
            </a:br>
            <a:r>
              <a:rPr lang="es-ES" sz="1600" dirty="0" smtClean="0">
                <a:solidFill>
                  <a:schemeClr val="tx1"/>
                </a:solidFill>
                <a:latin typeface="Arial" charset="0"/>
                <a:cs typeface="Arial" charset="0"/>
              </a:rPr>
              <a:t> </a:t>
            </a:r>
            <a:r>
              <a:rPr lang="es-ES" sz="1600" dirty="0" smtClean="0">
                <a:solidFill>
                  <a:srgbClr val="C00000"/>
                </a:solidFill>
                <a:latin typeface="Arial" charset="0"/>
                <a:cs typeface="Arial" charset="0"/>
              </a:rPr>
              <a:t> EL  GENOMA DE LA ESPECIE HUMANA.</a:t>
            </a:r>
            <a:br>
              <a:rPr lang="es-ES" sz="1600" dirty="0" smtClean="0">
                <a:solidFill>
                  <a:srgbClr val="C00000"/>
                </a:solidFill>
                <a:latin typeface="Arial" charset="0"/>
                <a:cs typeface="Arial" charset="0"/>
              </a:rPr>
            </a:br>
            <a:r>
              <a:rPr lang="es-ES" sz="1600" dirty="0" smtClean="0">
                <a:solidFill>
                  <a:srgbClr val="C00000"/>
                </a:solidFill>
                <a:latin typeface="Arial" charset="0"/>
                <a:cs typeface="Arial" charset="0"/>
              </a:rPr>
              <a:t/>
            </a:r>
            <a:br>
              <a:rPr lang="es-ES" sz="1600" dirty="0" smtClean="0">
                <a:solidFill>
                  <a:srgbClr val="C00000"/>
                </a:solidFill>
                <a:latin typeface="Arial" charset="0"/>
                <a:cs typeface="Arial" charset="0"/>
              </a:rPr>
            </a:br>
            <a:r>
              <a:rPr lang="es-ES" sz="1600" dirty="0" smtClean="0">
                <a:solidFill>
                  <a:srgbClr val="C00000"/>
                </a:solidFill>
                <a:latin typeface="Arial" charset="0"/>
                <a:cs typeface="Arial" charset="0"/>
              </a:rPr>
              <a:t/>
            </a:r>
            <a:br>
              <a:rPr lang="es-ES" sz="1600" dirty="0" smtClean="0">
                <a:solidFill>
                  <a:srgbClr val="C00000"/>
                </a:solidFill>
                <a:latin typeface="Arial" charset="0"/>
                <a:cs typeface="Arial" charset="0"/>
              </a:rPr>
            </a:br>
            <a:endParaRPr lang="es-ES" sz="1600" dirty="0">
              <a:solidFill>
                <a:srgbClr val="C00000"/>
              </a:solidFill>
            </a:endParaRPr>
          </a:p>
        </p:txBody>
      </p:sp>
      <p:sp>
        <p:nvSpPr>
          <p:cNvPr id="3" name="2 Flecha abajo"/>
          <p:cNvSpPr/>
          <p:nvPr/>
        </p:nvSpPr>
        <p:spPr>
          <a:xfrm>
            <a:off x="4256965" y="3969060"/>
            <a:ext cx="585065"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CuadroTexto"/>
          <p:cNvSpPr txBox="1"/>
          <p:nvPr/>
        </p:nvSpPr>
        <p:spPr>
          <a:xfrm>
            <a:off x="3086835" y="4689141"/>
            <a:ext cx="2700300" cy="523220"/>
          </a:xfrm>
          <a:prstGeom prst="rect">
            <a:avLst/>
          </a:prstGeom>
          <a:noFill/>
        </p:spPr>
        <p:txBody>
          <a:bodyPr wrap="square" rtlCol="0">
            <a:spAutoFit/>
          </a:bodyPr>
          <a:lstStyle/>
          <a:p>
            <a:pPr algn="ctr"/>
            <a:r>
              <a:rPr lang="es-ES" sz="2800" dirty="0" smtClean="0"/>
              <a:t>2012</a:t>
            </a:r>
            <a:endParaRPr lang="es-ES" sz="2800" dirty="0"/>
          </a:p>
        </p:txBody>
      </p:sp>
    </p:spTree>
  </p:cSld>
  <p:clrMapOvr>
    <a:masterClrMapping/>
  </p:clrMapOvr>
  <p:transition spd="slow">
    <p:cu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76545" y="2483895"/>
            <a:ext cx="8305800" cy="1755195"/>
          </a:xfrm>
        </p:spPr>
        <p:txBody>
          <a:bodyPr>
            <a:noAutofit/>
          </a:bodyPr>
          <a:lstStyle/>
          <a:p>
            <a:pPr lvl="0" algn="ctr"/>
            <a:r>
              <a:rPr lang="es-ES" sz="1800" dirty="0" smtClean="0">
                <a:solidFill>
                  <a:schemeClr val="tx1"/>
                </a:solidFill>
                <a:latin typeface="Arial" charset="0"/>
                <a:cs typeface="Arial" charset="0"/>
              </a:rPr>
              <a:t>El  conocimiento generado por estos proyectos, asociado al desarrollo de las técnicas de los “arrays” o “chips” de ADN, permitirá avanzar enormemente en el  conocimiento de las bases moleculares de la vida, </a:t>
            </a:r>
            <a:r>
              <a:rPr lang="es-ES" sz="1800" dirty="0" smtClean="0">
                <a:solidFill>
                  <a:srgbClr val="C00000"/>
                </a:solidFill>
                <a:latin typeface="Arial" charset="0"/>
                <a:cs typeface="Arial" charset="0"/>
              </a:rPr>
              <a:t>de la actividad cerebral superior y sobre los procesos de desarrollo embrionario, diferenciación  y envejecimiento celular.</a:t>
            </a:r>
            <a:r>
              <a:rPr lang="es-ES" sz="1800" dirty="0" smtClean="0">
                <a:solidFill>
                  <a:schemeClr val="tx1"/>
                </a:solidFill>
                <a:latin typeface="Arial" charset="0"/>
                <a:cs typeface="Arial" charset="0"/>
              </a:rPr>
              <a:t/>
            </a:r>
            <a:br>
              <a:rPr lang="es-ES" sz="1800" dirty="0" smtClean="0">
                <a:solidFill>
                  <a:schemeClr val="tx1"/>
                </a:solidFill>
                <a:latin typeface="Arial" charset="0"/>
                <a:cs typeface="Arial" charset="0"/>
              </a:rPr>
            </a:br>
            <a:endParaRPr lang="es-ES" sz="1600" dirty="0"/>
          </a:p>
        </p:txBody>
      </p:sp>
    </p:spTree>
  </p:cSld>
  <p:clrMapOvr>
    <a:masterClrMapping/>
  </p:clrMapOvr>
  <p:transition spd="slow">
    <p:cu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ntesis proteica subtitulado.wmv">
            <a:hlinkClick r:id="" action="ppaction://media"/>
          </p:cNvPr>
          <p:cNvPicPr>
            <a:picLocks noRot="1" noChangeAspect="1"/>
          </p:cNvPicPr>
          <p:nvPr>
            <a:videoFile r:link="rId1"/>
          </p:nvPr>
        </p:nvPicPr>
        <p:blipFill>
          <a:blip r:embed="rId3" cstate="print"/>
          <a:stretch>
            <a:fillRect/>
          </a:stretch>
        </p:blipFill>
        <p:spPr>
          <a:xfrm>
            <a:off x="791580" y="863715"/>
            <a:ext cx="7470830" cy="5175575"/>
          </a:xfrm>
          <a:prstGeom prst="rect">
            <a:avLst/>
          </a:prstGeom>
        </p:spPr>
      </p:pic>
    </p:spTree>
  </p:cSld>
  <p:clrMapOvr>
    <a:masterClrMapping/>
  </p:clrMapOvr>
  <p:transition spd="slow">
    <p:cut/>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511660" y="6039290"/>
            <a:ext cx="5715635" cy="369332"/>
          </a:xfrm>
          <a:prstGeom prst="rect">
            <a:avLst/>
          </a:prstGeom>
          <a:noFill/>
        </p:spPr>
        <p:txBody>
          <a:bodyPr wrap="square" rtlCol="0">
            <a:spAutoFit/>
          </a:bodyPr>
          <a:lstStyle/>
          <a:p>
            <a:pPr algn="ctr"/>
            <a:r>
              <a:rPr lang="es-ES" b="1" dirty="0" smtClean="0">
                <a:solidFill>
                  <a:srgbClr val="FF0000"/>
                </a:solidFill>
              </a:rPr>
              <a:t>REPLICACION DEL DNA </a:t>
            </a:r>
            <a:endParaRPr lang="es-ES" b="1" dirty="0">
              <a:solidFill>
                <a:srgbClr val="FF0000"/>
              </a:solidFill>
            </a:endParaRPr>
          </a:p>
        </p:txBody>
      </p:sp>
      <p:pic>
        <p:nvPicPr>
          <p:cNvPr id="4" name="Replicacin del ADN con  AUDIO latino.wmv">
            <a:hlinkClick r:id="" action="ppaction://media"/>
          </p:cNvPr>
          <p:cNvPicPr>
            <a:picLocks noRot="1" noChangeAspect="1"/>
          </p:cNvPicPr>
          <p:nvPr>
            <a:videoFile r:link="rId1"/>
          </p:nvPr>
        </p:nvPicPr>
        <p:blipFill>
          <a:blip r:embed="rId3" cstate="print"/>
          <a:stretch>
            <a:fillRect/>
          </a:stretch>
        </p:blipFill>
        <p:spPr>
          <a:xfrm>
            <a:off x="701570" y="728700"/>
            <a:ext cx="7560840" cy="5040560"/>
          </a:xfrm>
          <a:prstGeom prst="rect">
            <a:avLst/>
          </a:prstGeom>
        </p:spPr>
      </p:pic>
    </p:spTree>
  </p:cSld>
  <p:clrMapOvr>
    <a:masterClrMapping/>
  </p:clrMapOvr>
  <p:transition spd="slow">
    <p:cut/>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71600" y="188640"/>
            <a:ext cx="6795755" cy="2000548"/>
          </a:xfrm>
          <a:prstGeom prst="rect">
            <a:avLst/>
          </a:prstGeom>
        </p:spPr>
        <p:txBody>
          <a:bodyPr wrap="square">
            <a:spAutoFit/>
          </a:bodyPr>
          <a:lstStyle/>
          <a:p>
            <a:pPr algn="ctr"/>
            <a:r>
              <a:rPr lang="es-ES" sz="3200" dirty="0" smtClean="0"/>
              <a:t>TRANSCRIPCION DE ADN  EN </a:t>
            </a:r>
            <a:r>
              <a:rPr lang="es-ES" sz="3200" b="1" dirty="0" smtClean="0">
                <a:solidFill>
                  <a:srgbClr val="FF0000"/>
                </a:solidFill>
              </a:rPr>
              <a:t>ARN </a:t>
            </a:r>
          </a:p>
          <a:p>
            <a:pPr algn="ctr"/>
            <a:endParaRPr lang="es-ES" sz="1200" dirty="0" smtClean="0"/>
          </a:p>
          <a:p>
            <a:pPr marL="228600" indent="-228600" algn="ctr">
              <a:buFont typeface="+mj-lt"/>
              <a:buAutoNum type="alphaUcPeriod"/>
            </a:pPr>
            <a:r>
              <a:rPr lang="es-ES" sz="1600" dirty="0" smtClean="0"/>
              <a:t>Iniciación</a:t>
            </a:r>
          </a:p>
          <a:p>
            <a:pPr marL="228600" indent="-228600" algn="ctr">
              <a:buFont typeface="+mj-lt"/>
              <a:buAutoNum type="alphaUcPeriod"/>
            </a:pPr>
            <a:r>
              <a:rPr lang="es-ES" sz="1600" dirty="0" smtClean="0"/>
              <a:t>Elongación de la molécula del RNA</a:t>
            </a:r>
          </a:p>
          <a:p>
            <a:pPr marL="228600" indent="-228600" algn="ctr">
              <a:buFont typeface="+mj-lt"/>
              <a:buAutoNum type="alphaUcPeriod"/>
            </a:pPr>
            <a:r>
              <a:rPr lang="es-ES" sz="1600" dirty="0" smtClean="0"/>
              <a:t>Terminación</a:t>
            </a:r>
            <a:endParaRPr lang="es-ES" sz="1600" dirty="0"/>
          </a:p>
        </p:txBody>
      </p:sp>
      <p:pic>
        <p:nvPicPr>
          <p:cNvPr id="4" name="Transcripcin.wmv">
            <a:hlinkClick r:id="" action="ppaction://media"/>
          </p:cNvPr>
          <p:cNvPicPr>
            <a:picLocks noRot="1" noChangeAspect="1"/>
          </p:cNvPicPr>
          <p:nvPr>
            <a:videoFile r:link="rId1"/>
          </p:nvPr>
        </p:nvPicPr>
        <p:blipFill>
          <a:blip r:embed="rId4" cstate="print"/>
          <a:stretch>
            <a:fillRect/>
          </a:stretch>
        </p:blipFill>
        <p:spPr>
          <a:xfrm>
            <a:off x="656565" y="2258870"/>
            <a:ext cx="8010890" cy="4185465"/>
          </a:xfrm>
          <a:prstGeom prst="rect">
            <a:avLst/>
          </a:prstGeom>
        </p:spPr>
      </p:pic>
    </p:spTree>
  </p:cSld>
  <p:clrMapOvr>
    <a:masterClrMapping/>
  </p:clrMapOvr>
  <p:transition spd="slow">
    <p:cut/>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36586" y="2078850"/>
            <a:ext cx="7380820" cy="2923877"/>
          </a:xfrm>
          <a:prstGeom prst="rect">
            <a:avLst/>
          </a:prstGeom>
        </p:spPr>
        <p:txBody>
          <a:bodyPr wrap="square">
            <a:spAutoFit/>
          </a:bodyPr>
          <a:lstStyle/>
          <a:p>
            <a:pPr algn="ctr"/>
            <a:r>
              <a:rPr lang="es-ES" sz="1600" b="1" dirty="0" smtClean="0"/>
              <a:t>Se denomina </a:t>
            </a:r>
            <a:r>
              <a:rPr lang="es-ES" sz="2000" b="1" i="1" u="sng" dirty="0" smtClean="0">
                <a:solidFill>
                  <a:srgbClr val="FF0000"/>
                </a:solidFill>
              </a:rPr>
              <a:t>Genoma</a:t>
            </a:r>
            <a:r>
              <a:rPr lang="es-ES" sz="1600" b="1" dirty="0" smtClean="0"/>
              <a:t> de una especie,  al conjunto de la información genética, codificada en una o varias moléculas de ADN (Acido Desoxirribo Nucleico) (en muy pocas especies, en el  ARN), donde están almacenadas las claves para la diferenciación de las células que forman los diferentes tejidos y órganos de un individuo.</a:t>
            </a:r>
            <a:r>
              <a:rPr lang="es-ES" sz="1600" dirty="0" smtClean="0"/>
              <a:t> </a:t>
            </a:r>
            <a:r>
              <a:rPr lang="es-ES" sz="1600" b="1" dirty="0" smtClean="0"/>
              <a:t>Por medio de la reproducción sexuada de los individuos esa información es permanentemente reordenada y transmitida a los descendientes, constituyendo una población dinámica. </a:t>
            </a:r>
          </a:p>
          <a:p>
            <a:pPr algn="ctr"/>
            <a:r>
              <a:rPr lang="es-ES" sz="1600" b="1" dirty="0" smtClean="0"/>
              <a:t/>
            </a:r>
            <a:br>
              <a:rPr lang="es-ES" sz="1600" b="1" dirty="0" smtClean="0"/>
            </a:br>
            <a:r>
              <a:rPr lang="es-ES" i="1" u="sng" dirty="0" smtClean="0">
                <a:solidFill>
                  <a:srgbClr val="FF0000"/>
                </a:solidFill>
              </a:rPr>
              <a:t>El conjunto de esa información codificada es el Genoma</a:t>
            </a:r>
            <a:r>
              <a:rPr lang="es-ES" sz="1600" b="1" dirty="0" smtClean="0"/>
              <a:t>, y las características morfológicas y funcionales resultantes de la "expresión" de dicha informació</a:t>
            </a:r>
            <a:r>
              <a:rPr lang="es-ES" b="1" dirty="0" smtClean="0"/>
              <a:t>n caracteriza a cada especie de los seres vivos.</a:t>
            </a:r>
            <a:endParaRPr lang="es-ES" dirty="0"/>
          </a:p>
        </p:txBody>
      </p:sp>
      <p:sp>
        <p:nvSpPr>
          <p:cNvPr id="3" name="2 CuadroTexto"/>
          <p:cNvSpPr txBox="1"/>
          <p:nvPr/>
        </p:nvSpPr>
        <p:spPr>
          <a:xfrm>
            <a:off x="1916705" y="1268760"/>
            <a:ext cx="4815535" cy="461665"/>
          </a:xfrm>
          <a:prstGeom prst="rect">
            <a:avLst/>
          </a:prstGeom>
          <a:solidFill>
            <a:schemeClr val="tx2">
              <a:lumMod val="60000"/>
              <a:lumOff val="40000"/>
            </a:schemeClr>
          </a:solidFill>
        </p:spPr>
        <p:txBody>
          <a:bodyPr wrap="square" rtlCol="0">
            <a:spAutoFit/>
          </a:bodyPr>
          <a:lstStyle/>
          <a:p>
            <a:pPr algn="ctr"/>
            <a:r>
              <a:rPr lang="es-ES" sz="2400" dirty="0" smtClean="0"/>
              <a:t>GENOMA – DEFINICION </a:t>
            </a:r>
            <a:endParaRPr lang="es-ES" sz="2400" dirty="0"/>
          </a:p>
        </p:txBody>
      </p:sp>
    </p:spTree>
  </p:cSld>
  <p:clrMapOvr>
    <a:masterClrMapping/>
  </p:clrMapOvr>
  <p:transition spd="slow">
    <p:cu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096725" y="3023955"/>
            <a:ext cx="4860540" cy="830997"/>
          </a:xfrm>
          <a:prstGeom prst="rect">
            <a:avLst/>
          </a:prstGeom>
          <a:noFill/>
        </p:spPr>
        <p:txBody>
          <a:bodyPr wrap="square" rtlCol="0">
            <a:spAutoFit/>
          </a:bodyPr>
          <a:lstStyle/>
          <a:p>
            <a:pPr algn="ctr"/>
            <a:r>
              <a:rPr lang="es-ES" sz="4800" dirty="0" smtClean="0"/>
              <a:t>GRACIAS </a:t>
            </a:r>
            <a:endParaRPr lang="es-ES" sz="4800" dirty="0"/>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31640" y="1808820"/>
            <a:ext cx="6795755" cy="4524315"/>
          </a:xfrm>
          <a:prstGeom prst="rect">
            <a:avLst/>
          </a:prstGeom>
        </p:spPr>
        <p:txBody>
          <a:bodyPr wrap="square">
            <a:spAutoFit/>
          </a:bodyPr>
          <a:lstStyle/>
          <a:p>
            <a:r>
              <a:rPr lang="es-ES" sz="1600" dirty="0" smtClean="0"/>
              <a:t>Son moléculas orgánicas formadas por cadenas de nucleótidos, los cuales pueden consistir en un solo nucleótido o en una cadena larga de los mismos. Reciben este nombre ya que fueron aislados por primera vez dentro del núcleo de una célula. Sin embargo, algunos ácidos nucleicos se encuentran en el citoplasma celular. Cada nucleótido está compuesto por </a:t>
            </a:r>
            <a:r>
              <a:rPr lang="es-ES" sz="1600" dirty="0" smtClean="0">
                <a:solidFill>
                  <a:srgbClr val="FF0000"/>
                </a:solidFill>
              </a:rPr>
              <a:t>un grupo fosfato, un grupo de azúcar y una base nitrogenada.</a:t>
            </a:r>
          </a:p>
          <a:p>
            <a:endParaRPr lang="es-ES" sz="1600" dirty="0" smtClean="0"/>
          </a:p>
          <a:p>
            <a:r>
              <a:rPr lang="es-ES" sz="1600" dirty="0" smtClean="0"/>
              <a:t>Los ácidos nucleicos de cadena larga son el DNA (Ácido Desoxirribonucleico) y el RNA (Ácido Ribonucleico) los cuales tienen dos funciones fundamentales que son:</a:t>
            </a:r>
          </a:p>
          <a:p>
            <a:r>
              <a:rPr lang="es-ES" sz="1600" dirty="0" smtClean="0"/>
              <a:t>Almacenar la información hereditaria del organismo.</a:t>
            </a:r>
          </a:p>
          <a:p>
            <a:endParaRPr lang="es-ES" sz="1600" dirty="0" smtClean="0"/>
          </a:p>
          <a:p>
            <a:r>
              <a:rPr lang="es-ES" sz="1600" dirty="0" smtClean="0"/>
              <a:t>Dirigir la síntesis de proteínas específicas.</a:t>
            </a:r>
          </a:p>
          <a:p>
            <a:endParaRPr lang="es-ES" sz="1600" dirty="0" smtClean="0"/>
          </a:p>
          <a:p>
            <a:r>
              <a:rPr lang="es-ES" sz="1600" dirty="0" smtClean="0"/>
              <a:t>Otros nucleótidos son el AMP Cíclico (Mensajero Intracelular el ATP (Moléculas que transportan energía a corto plazo en las células) y las enzimas.</a:t>
            </a:r>
            <a:endParaRPr lang="es-ES" sz="2000" dirty="0"/>
          </a:p>
        </p:txBody>
      </p:sp>
      <p:sp>
        <p:nvSpPr>
          <p:cNvPr id="3" name="2 CuadroTexto"/>
          <p:cNvSpPr txBox="1"/>
          <p:nvPr/>
        </p:nvSpPr>
        <p:spPr>
          <a:xfrm>
            <a:off x="2951820" y="908720"/>
            <a:ext cx="3780420" cy="461665"/>
          </a:xfrm>
          <a:prstGeom prst="rect">
            <a:avLst/>
          </a:prstGeom>
          <a:noFill/>
        </p:spPr>
        <p:txBody>
          <a:bodyPr wrap="square" rtlCol="0">
            <a:spAutoFit/>
          </a:bodyPr>
          <a:lstStyle/>
          <a:p>
            <a:pPr algn="ctr"/>
            <a:r>
              <a:rPr lang="es-ES" sz="2400" b="1" dirty="0" smtClean="0"/>
              <a:t>ÁCIDOS NUCLEICOS</a:t>
            </a:r>
            <a:endParaRPr lang="es-ES" sz="2400" dirty="0" smtClean="0"/>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46575" y="1178750"/>
            <a:ext cx="7470830" cy="5078313"/>
          </a:xfrm>
          <a:prstGeom prst="rect">
            <a:avLst/>
          </a:prstGeom>
        </p:spPr>
        <p:txBody>
          <a:bodyPr wrap="square">
            <a:spAutoFit/>
          </a:bodyPr>
          <a:lstStyle/>
          <a:p>
            <a:pPr algn="ctr"/>
            <a:r>
              <a:rPr lang="es-ES" dirty="0" smtClean="0"/>
              <a:t>Molécula de la herencia en todas las formas de vida en la Tierra compuesta de nucleótidos de desoxirribosa que forma parte de los cromosomas eucarióticos. Esta molécula tiene una estructura en forma helicoidal que fue descubierta por </a:t>
            </a:r>
            <a:r>
              <a:rPr lang="es-ES" sz="1600" b="1" dirty="0" smtClean="0"/>
              <a:t>Francis Crack, Maurice Wilkins, Rosalind Franklin y James Watson.</a:t>
            </a:r>
            <a:endParaRPr lang="es-ES" b="1" dirty="0" smtClean="0"/>
          </a:p>
          <a:p>
            <a:pPr algn="ctr"/>
            <a:endParaRPr lang="es-ES" dirty="0" smtClean="0"/>
          </a:p>
          <a:p>
            <a:pPr algn="ctr"/>
            <a:r>
              <a:rPr lang="es-ES" dirty="0" smtClean="0"/>
              <a:t>azúcares y fosfatos  unen un nucleótido al siguiente formando el esqueleto en cada lado de la doble hélice, en tanto las bases de cada cadena se aparean en el centro de la hélice.</a:t>
            </a:r>
          </a:p>
          <a:p>
            <a:pPr algn="ctr"/>
            <a:endParaRPr lang="es-ES" dirty="0" smtClean="0"/>
          </a:p>
          <a:p>
            <a:pPr algn="ctr"/>
            <a:r>
              <a:rPr lang="es-ES" dirty="0" smtClean="0"/>
              <a:t>El DNA se compone de cuatro tipos de nucleótidos unidos en una larga cadena, estas son; la </a:t>
            </a:r>
            <a:r>
              <a:rPr lang="es-ES" dirty="0" smtClean="0">
                <a:solidFill>
                  <a:srgbClr val="C00000"/>
                </a:solidFill>
              </a:rPr>
              <a:t>citosina</a:t>
            </a:r>
            <a:r>
              <a:rPr lang="es-ES" dirty="0" smtClean="0"/>
              <a:t> que se encuentra en igual cantidad que la </a:t>
            </a:r>
            <a:r>
              <a:rPr lang="es-ES" dirty="0" smtClean="0">
                <a:solidFill>
                  <a:srgbClr val="FFC000"/>
                </a:solidFill>
              </a:rPr>
              <a:t>guanina</a:t>
            </a:r>
            <a:r>
              <a:rPr lang="es-ES" dirty="0" smtClean="0"/>
              <a:t>, la </a:t>
            </a:r>
            <a:r>
              <a:rPr lang="es-ES" dirty="0" smtClean="0">
                <a:solidFill>
                  <a:schemeClr val="accent1">
                    <a:lumMod val="75000"/>
                  </a:schemeClr>
                </a:solidFill>
              </a:rPr>
              <a:t>timina</a:t>
            </a:r>
            <a:r>
              <a:rPr lang="es-ES" dirty="0" smtClean="0"/>
              <a:t> se encuentra en la misma cantidad que la </a:t>
            </a:r>
            <a:r>
              <a:rPr lang="es-ES" dirty="0" smtClean="0">
                <a:solidFill>
                  <a:srgbClr val="0033CC"/>
                </a:solidFill>
              </a:rPr>
              <a:t>adenina</a:t>
            </a:r>
            <a:r>
              <a:rPr lang="es-ES" dirty="0" smtClean="0"/>
              <a:t>.</a:t>
            </a:r>
          </a:p>
          <a:p>
            <a:pPr algn="ctr"/>
            <a:endParaRPr lang="es-ES" dirty="0" smtClean="0"/>
          </a:p>
          <a:p>
            <a:pPr algn="ctr"/>
            <a:r>
              <a:rPr lang="es-ES" dirty="0" smtClean="0"/>
              <a:t>Sólo los pares de bases complementarias se pueden unir en la hélice mediante enlaces de hidrógeno</a:t>
            </a:r>
            <a:r>
              <a:rPr lang="es-ES" dirty="0" smtClean="0">
                <a:solidFill>
                  <a:srgbClr val="FF0000"/>
                </a:solidFill>
              </a:rPr>
              <a:t>: A =  T  </a:t>
            </a:r>
            <a:r>
              <a:rPr lang="es-ES" dirty="0" smtClean="0"/>
              <a:t>y   </a:t>
            </a:r>
            <a:r>
              <a:rPr lang="es-ES" dirty="0" smtClean="0">
                <a:solidFill>
                  <a:srgbClr val="FF0000"/>
                </a:solidFill>
              </a:rPr>
              <a:t>G = C</a:t>
            </a:r>
            <a:r>
              <a:rPr lang="es-ES" dirty="0" smtClean="0"/>
              <a:t>. </a:t>
            </a:r>
            <a:r>
              <a:rPr lang="es-ES" b="1" dirty="0" smtClean="0">
                <a:solidFill>
                  <a:srgbClr val="002060"/>
                </a:solidFill>
              </a:rPr>
              <a:t>Todas las células del cuerpo, a excepción de los gametos, contienen la misma cantidad de DNA.</a:t>
            </a:r>
            <a:endParaRPr lang="es-ES" b="1" dirty="0">
              <a:solidFill>
                <a:srgbClr val="002060"/>
              </a:solidFill>
            </a:endParaRPr>
          </a:p>
        </p:txBody>
      </p:sp>
      <p:sp>
        <p:nvSpPr>
          <p:cNvPr id="3" name="2 CuadroTexto"/>
          <p:cNvSpPr txBox="1"/>
          <p:nvPr/>
        </p:nvSpPr>
        <p:spPr>
          <a:xfrm>
            <a:off x="2546775" y="503675"/>
            <a:ext cx="5227713" cy="461665"/>
          </a:xfrm>
          <a:prstGeom prst="rect">
            <a:avLst/>
          </a:prstGeom>
          <a:noFill/>
        </p:spPr>
        <p:txBody>
          <a:bodyPr wrap="none" rtlCol="0">
            <a:spAutoFit/>
          </a:bodyPr>
          <a:lstStyle/>
          <a:p>
            <a:r>
              <a:rPr lang="es-ES" sz="2400" b="1" u="sng" dirty="0" smtClean="0"/>
              <a:t>DNA: </a:t>
            </a:r>
            <a:r>
              <a:rPr lang="es-ES" sz="2400" b="1" dirty="0" smtClean="0"/>
              <a:t>(Ácido Desoxirribonucleico) </a:t>
            </a:r>
            <a:endParaRPr lang="es-ES" sz="2400" dirty="0" smtClean="0"/>
          </a:p>
        </p:txBody>
      </p:sp>
    </p:spTree>
  </p:cSld>
  <p:clrMapOvr>
    <a:masterClrMapping/>
  </p:clrMapOvr>
  <p:transition spd="slow">
    <p:cu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4.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Flow</Template>
  <TotalTime>10749</TotalTime>
  <Words>6082</Words>
  <Application>Microsoft Office PowerPoint</Application>
  <PresentationFormat>Presentación en pantalla (4:3)</PresentationFormat>
  <Paragraphs>778</Paragraphs>
  <Slides>70</Slides>
  <Notes>55</Notes>
  <HiddenSlides>0</HiddenSlides>
  <MMClips>3</MMClips>
  <ScaleCrop>false</ScaleCrop>
  <HeadingPairs>
    <vt:vector size="4" baseType="variant">
      <vt:variant>
        <vt:lpstr>Tema</vt:lpstr>
      </vt:variant>
      <vt:variant>
        <vt:i4>1</vt:i4>
      </vt:variant>
      <vt:variant>
        <vt:lpstr>Títulos de diapositiva</vt:lpstr>
      </vt:variant>
      <vt:variant>
        <vt:i4>70</vt:i4>
      </vt:variant>
    </vt:vector>
  </HeadingPairs>
  <TitlesOfParts>
    <vt:vector size="71" baseType="lpstr">
      <vt:lpstr>Flujo</vt:lpstr>
      <vt:lpstr>PSIQUIATRIA  Y  GENETICA  UN  PROCESO EVOLUTIVO </vt:lpstr>
      <vt:lpstr>Contenido</vt:lpstr>
      <vt:lpstr>Diapositiva 3</vt:lpstr>
      <vt:lpstr>EL PROGRESO DE LA GENÉTICA EN PSIQUIATRÍA</vt:lpstr>
      <vt:lpstr>El progreso de la genética en psiquiatría</vt:lpstr>
      <vt:lpstr>EVIDENCIA    ACTUAL</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Evidencia actual EN PSIQUIATRIA</vt:lpstr>
      <vt:lpstr>Evidencia actual</vt:lpstr>
      <vt:lpstr>Diapositiva 20</vt:lpstr>
      <vt:lpstr>Historia familiar</vt:lpstr>
      <vt:lpstr>Historia familiar</vt:lpstr>
      <vt:lpstr>Historia familiar</vt:lpstr>
      <vt:lpstr>Historia familiar en psicopatología</vt:lpstr>
      <vt:lpstr>Historia familiar en psicopatología</vt:lpstr>
      <vt:lpstr>Historia familiar en psicopatología</vt:lpstr>
      <vt:lpstr>Historia familiar en psicopatología</vt:lpstr>
      <vt:lpstr>Estudio Dunedin</vt:lpstr>
      <vt:lpstr>Estudio Dunedin</vt:lpstr>
      <vt:lpstr>Diapositiva 30</vt:lpstr>
      <vt:lpstr>Diapositiva 31</vt:lpstr>
      <vt:lpstr>Artículo</vt:lpstr>
      <vt:lpstr>Objetivo</vt:lpstr>
      <vt:lpstr>Diseño del Estudio</vt:lpstr>
      <vt:lpstr>Método</vt:lpstr>
      <vt:lpstr>Método</vt:lpstr>
      <vt:lpstr>Método</vt:lpstr>
      <vt:lpstr>Método</vt:lpstr>
      <vt:lpstr>Método</vt:lpstr>
      <vt:lpstr>Método</vt:lpstr>
      <vt:lpstr>Método</vt:lpstr>
      <vt:lpstr>Método</vt:lpstr>
      <vt:lpstr>Método</vt:lpstr>
      <vt:lpstr>Método</vt:lpstr>
      <vt:lpstr>Método</vt:lpstr>
      <vt:lpstr>Resultados</vt:lpstr>
      <vt:lpstr>Resultados (Familiaridad)</vt:lpstr>
      <vt:lpstr>Resultados (Recurrencia)</vt:lpstr>
      <vt:lpstr>Resultados (Deterioro en Funcionamiento)</vt:lpstr>
      <vt:lpstr>Resultados (Uso de Servicios de Salud Mental)</vt:lpstr>
      <vt:lpstr>Resultados (Edad de Inicio)</vt:lpstr>
      <vt:lpstr>Diapositiva 52</vt:lpstr>
      <vt:lpstr>Resultados (Análisis de Sensibilidad)</vt:lpstr>
      <vt:lpstr>Conclusiones</vt:lpstr>
      <vt:lpstr>Fortalezas</vt:lpstr>
      <vt:lpstr>Limitaciones</vt:lpstr>
      <vt:lpstr>GENETICA Y ESQUIZOFRENIA</vt:lpstr>
      <vt:lpstr>GENES  Y  ESQUIZOFRENIA</vt:lpstr>
      <vt:lpstr>Entre los genes identificados por asociación se encuentra  el AKT1, que sintetiza  dopamina  en grandes  cantidades  y  aumenta  la  cantidad de receptores  D2. </vt:lpstr>
      <vt:lpstr>Diapositiva 60</vt:lpstr>
      <vt:lpstr>MARCADORES  CROMOSOMICOS</vt:lpstr>
      <vt:lpstr>Diapositiva 62</vt:lpstr>
      <vt:lpstr>T.    A  .  B. </vt:lpstr>
      <vt:lpstr>Diapositiva 64</vt:lpstr>
      <vt:lpstr>Actualmente se han completado las secuencias de varios virus y bacterias patógenas, así como las de algunos organismos superiores, tales como la levadura de cerveza (Saccharomyces cerevisiae), un gusano nematodo (Caenorhabditis elegans), una planta simple, (Arabidopsis thaliana), una mosca (Drosophila melanogaster), y se esta en vías de completar en este año, un cereal complejo como el arroz.     EL  GENOMA DE LA ESPECIE HUMANA.   </vt:lpstr>
      <vt:lpstr>El  conocimiento generado por estos proyectos, asociado al desarrollo de las técnicas de los “arrays” o “chips” de ADN, permitirá avanzar enormemente en el  conocimiento de las bases moleculares de la vida, de la actividad cerebral superior y sobre los procesos de desarrollo embrionario, diferenciación  y envejecimiento celular. </vt:lpstr>
      <vt:lpstr>Diapositiva 67</vt:lpstr>
      <vt:lpstr>Diapositiva 68</vt:lpstr>
      <vt:lpstr>Diapositiva 69</vt:lpstr>
      <vt:lpstr>Diapositiva 70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Dr. Edén</dc:creator>
  <cp:lastModifiedBy>CARLOSA</cp:lastModifiedBy>
  <cp:revision>212</cp:revision>
  <dcterms:created xsi:type="dcterms:W3CDTF">2010-03-03T04:27:19Z</dcterms:created>
  <dcterms:modified xsi:type="dcterms:W3CDTF">2010-08-30T03:03:46Z</dcterms:modified>
</cp:coreProperties>
</file>